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72" r:id="rId2"/>
    <p:sldId id="273" r:id="rId3"/>
    <p:sldId id="276" r:id="rId4"/>
    <p:sldId id="274" r:id="rId5"/>
    <p:sldId id="275" r:id="rId6"/>
    <p:sldId id="277" r:id="rId7"/>
    <p:sldId id="278" r:id="rId8"/>
    <p:sldId id="279" r:id="rId9"/>
    <p:sldId id="280" r:id="rId10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130832-7AC7-44BF-AE72-6A1B15DD541A}" type="datetimeFigureOut">
              <a:rPr lang="zh-TW" altLang="en-US" smtClean="0"/>
              <a:t>2024/1/11</a:t>
            </a:fld>
            <a:endParaRPr lang="zh-TW" altLang="en-US" dirty="0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E7FE61-3529-4308-AC8A-BAEFC3ECBD19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45802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533385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673415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698542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270935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070356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085232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372273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8172368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194009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3"/>
          </a:xfrm>
        </p:spPr>
        <p:txBody>
          <a:bodyPr anchor="b">
            <a:noAutofit/>
          </a:bodyPr>
          <a:lstStyle>
            <a:lvl1pPr algn="r">
              <a:defRPr sz="5333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6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19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7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38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79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58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17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477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2024/1/11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5327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7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470400"/>
            <a:ext cx="8596668" cy="1570963"/>
          </a:xfrm>
        </p:spPr>
        <p:txBody>
          <a:bodyPr anchor="ctr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2024/1/11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9450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5" y="609600"/>
            <a:ext cx="809413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41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>
              <a:buFontTx/>
              <a:buNone/>
              <a:defRPr/>
            </a:lvl2pPr>
            <a:lvl3pPr marL="911939" indent="0">
              <a:buFontTx/>
              <a:buNone/>
              <a:defRPr/>
            </a:lvl3pPr>
            <a:lvl4pPr marL="1367908" indent="0">
              <a:buFontTx/>
              <a:buNone/>
              <a:defRPr/>
            </a:lvl4pPr>
            <a:lvl5pPr marL="1823877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470400"/>
            <a:ext cx="8596668" cy="1570963"/>
          </a:xfrm>
        </p:spPr>
        <p:txBody>
          <a:bodyPr anchor="ctr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2024/1/11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41872" y="790379"/>
            <a:ext cx="609600" cy="584776"/>
          </a:xfrm>
          <a:prstGeom prst="rect">
            <a:avLst/>
          </a:prstGeom>
        </p:spPr>
        <p:txBody>
          <a:bodyPr vert="horz" lIns="91196" tIns="45599" rIns="91196" bIns="45599" rtlCol="0" anchor="ctr">
            <a:noAutofit/>
          </a:bodyPr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196" tIns="45599" rIns="91196" bIns="45599" rtlCol="0" anchor="ctr">
            <a:noAutofit/>
          </a:bodyPr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  <a:endParaRPr kumimoji="0" lang="en-US" sz="1733" b="0" i="0" u="none" strike="noStrike" kern="1200" cap="none" spc="0" normalizeH="0" baseline="0" noProof="0" dirty="0">
              <a:ln>
                <a:noFill/>
              </a:ln>
              <a:solidFill>
                <a:srgbClr val="E84C22">
                  <a:lumMod val="60000"/>
                  <a:lumOff val="40000"/>
                </a:srgb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533126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7" y="1931989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527448"/>
            <a:ext cx="8596668" cy="1513915"/>
          </a:xfrm>
        </p:spPr>
        <p:txBody>
          <a:bodyPr anchor="t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2024/1/11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21706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5" y="609600"/>
            <a:ext cx="809413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5970" indent="0">
              <a:buFontTx/>
              <a:buNone/>
              <a:defRPr/>
            </a:lvl2pPr>
            <a:lvl3pPr marL="911939" indent="0">
              <a:buFontTx/>
              <a:buNone/>
              <a:defRPr/>
            </a:lvl3pPr>
            <a:lvl4pPr marL="1367908" indent="0">
              <a:buFontTx/>
              <a:buNone/>
              <a:defRPr/>
            </a:lvl4pPr>
            <a:lvl5pPr marL="1823877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527448"/>
            <a:ext cx="8596668" cy="1513915"/>
          </a:xfrm>
        </p:spPr>
        <p:txBody>
          <a:bodyPr anchor="t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2024/1/11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2" y="790379"/>
            <a:ext cx="609600" cy="584776"/>
          </a:xfrm>
          <a:prstGeom prst="rect">
            <a:avLst/>
          </a:prstGeom>
        </p:spPr>
        <p:txBody>
          <a:bodyPr vert="horz" lIns="91196" tIns="45599" rIns="91196" bIns="45599" rtlCol="0" anchor="ctr">
            <a:noAutofit/>
          </a:bodyPr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196" tIns="45599" rIns="91196" bIns="45599" rtlCol="0" anchor="ctr">
            <a:noAutofit/>
          </a:bodyPr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574990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5970" indent="0">
              <a:buFontTx/>
              <a:buNone/>
              <a:defRPr/>
            </a:lvl2pPr>
            <a:lvl3pPr marL="911939" indent="0">
              <a:buFontTx/>
              <a:buNone/>
              <a:defRPr/>
            </a:lvl3pPr>
            <a:lvl4pPr marL="1367908" indent="0">
              <a:buFontTx/>
              <a:buNone/>
              <a:defRPr/>
            </a:lvl4pPr>
            <a:lvl5pPr marL="1823877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527448"/>
            <a:ext cx="8596668" cy="1513915"/>
          </a:xfrm>
        </p:spPr>
        <p:txBody>
          <a:bodyPr anchor="t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2024/1/11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90389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2024/1/11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13690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5" y="609601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7" y="609600"/>
            <a:ext cx="7060151" cy="5251451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2024/1/11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5229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2024/1/11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3736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7" y="2700870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2024/1/11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6600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5" y="2160590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69" y="2160591"/>
            <a:ext cx="4184035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2024/1/11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0921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7" y="2160983"/>
            <a:ext cx="4185623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5970" indent="0">
              <a:buNone/>
              <a:defRPr sz="2000" b="1"/>
            </a:lvl2pPr>
            <a:lvl3pPr marL="911939" indent="0">
              <a:buNone/>
              <a:defRPr sz="1733" b="1"/>
            </a:lvl3pPr>
            <a:lvl4pPr marL="1367908" indent="0">
              <a:buNone/>
              <a:defRPr sz="1600" b="1"/>
            </a:lvl4pPr>
            <a:lvl5pPr marL="1823877" indent="0">
              <a:buNone/>
              <a:defRPr sz="1600" b="1"/>
            </a:lvl5pPr>
            <a:lvl6pPr marL="2279847" indent="0">
              <a:buNone/>
              <a:defRPr sz="1600" b="1"/>
            </a:lvl6pPr>
            <a:lvl7pPr marL="2735817" indent="0">
              <a:buNone/>
              <a:defRPr sz="1600" b="1"/>
            </a:lvl7pPr>
            <a:lvl8pPr marL="3191786" indent="0">
              <a:buNone/>
              <a:defRPr sz="1600" b="1"/>
            </a:lvl8pPr>
            <a:lvl9pPr marL="3647755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7" y="2737248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9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5970" indent="0">
              <a:buNone/>
              <a:defRPr sz="2000" b="1"/>
            </a:lvl2pPr>
            <a:lvl3pPr marL="911939" indent="0">
              <a:buNone/>
              <a:defRPr sz="1733" b="1"/>
            </a:lvl3pPr>
            <a:lvl4pPr marL="1367908" indent="0">
              <a:buNone/>
              <a:defRPr sz="1600" b="1"/>
            </a:lvl4pPr>
            <a:lvl5pPr marL="1823877" indent="0">
              <a:buNone/>
              <a:defRPr sz="1600" b="1"/>
            </a:lvl5pPr>
            <a:lvl6pPr marL="2279847" indent="0">
              <a:buNone/>
              <a:defRPr sz="1600" b="1"/>
            </a:lvl6pPr>
            <a:lvl7pPr marL="2735817" indent="0">
              <a:buNone/>
              <a:defRPr sz="1600" b="1"/>
            </a:lvl7pPr>
            <a:lvl8pPr marL="3191786" indent="0">
              <a:buNone/>
              <a:defRPr sz="1600" b="1"/>
            </a:lvl8pPr>
            <a:lvl9pPr marL="3647755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6" y="2737248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2024/1/11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7265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7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2024/1/11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5460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2024/1/11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6008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6" y="1498604"/>
            <a:ext cx="3854528" cy="1278467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2" y="514927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6" y="2777070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333"/>
            </a:lvl1pPr>
            <a:lvl2pPr marL="455833" indent="0">
              <a:buNone/>
              <a:defRPr sz="1333"/>
            </a:lvl2pPr>
            <a:lvl3pPr marL="911665" indent="0">
              <a:buNone/>
              <a:defRPr sz="1200"/>
            </a:lvl3pPr>
            <a:lvl4pPr marL="1367498" indent="0">
              <a:buNone/>
              <a:defRPr sz="933"/>
            </a:lvl4pPr>
            <a:lvl5pPr marL="1823330" indent="0">
              <a:buNone/>
              <a:defRPr sz="933"/>
            </a:lvl5pPr>
            <a:lvl6pPr marL="2279163" indent="0">
              <a:buNone/>
              <a:defRPr sz="933"/>
            </a:lvl6pPr>
            <a:lvl7pPr marL="2734996" indent="0">
              <a:buNone/>
              <a:defRPr sz="933"/>
            </a:lvl7pPr>
            <a:lvl8pPr marL="3190828" indent="0">
              <a:buNone/>
              <a:defRPr sz="933"/>
            </a:lvl8pPr>
            <a:lvl9pPr marL="3646661" indent="0">
              <a:buNone/>
              <a:defRPr sz="933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2024/1/11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65674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6" y="4800600"/>
            <a:ext cx="8596667" cy="566739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7" y="609601"/>
            <a:ext cx="8596668" cy="384571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5970" indent="0">
              <a:buNone/>
              <a:defRPr sz="1600"/>
            </a:lvl2pPr>
            <a:lvl3pPr marL="911939" indent="0">
              <a:buNone/>
              <a:defRPr sz="1600"/>
            </a:lvl3pPr>
            <a:lvl4pPr marL="1367908" indent="0">
              <a:buNone/>
              <a:defRPr sz="1600"/>
            </a:lvl4pPr>
            <a:lvl5pPr marL="1823877" indent="0">
              <a:buNone/>
              <a:defRPr sz="1600"/>
            </a:lvl5pPr>
            <a:lvl6pPr marL="2279847" indent="0">
              <a:buNone/>
              <a:defRPr sz="1600"/>
            </a:lvl6pPr>
            <a:lvl7pPr marL="2735817" indent="0">
              <a:buNone/>
              <a:defRPr sz="1600"/>
            </a:lvl7pPr>
            <a:lvl8pPr marL="3191786" indent="0">
              <a:buNone/>
              <a:defRPr sz="1600"/>
            </a:lvl8pPr>
            <a:lvl9pPr marL="3647755" indent="0">
              <a:buNone/>
              <a:defRPr sz="1600"/>
            </a:lvl9pPr>
          </a:lstStyle>
          <a:p>
            <a:r>
              <a:rPr lang="zh-TW" altLang="en-US" dirty="0"/>
              <a:t>按一下图示以新增图片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6" y="5367339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5970" indent="0">
              <a:buNone/>
              <a:defRPr sz="1200"/>
            </a:lvl2pPr>
            <a:lvl3pPr marL="911939" indent="0">
              <a:buNone/>
              <a:defRPr sz="933"/>
            </a:lvl3pPr>
            <a:lvl4pPr marL="1367908" indent="0">
              <a:buNone/>
              <a:defRPr sz="933"/>
            </a:lvl4pPr>
            <a:lvl5pPr marL="1823877" indent="0">
              <a:buNone/>
              <a:defRPr sz="933"/>
            </a:lvl5pPr>
            <a:lvl6pPr marL="2279847" indent="0">
              <a:buNone/>
              <a:defRPr sz="933"/>
            </a:lvl6pPr>
            <a:lvl7pPr marL="2735817" indent="0">
              <a:buNone/>
              <a:defRPr sz="933"/>
            </a:lvl7pPr>
            <a:lvl8pPr marL="3191786" indent="0">
              <a:buNone/>
              <a:defRPr sz="933"/>
            </a:lvl8pPr>
            <a:lvl9pPr marL="3647755" indent="0">
              <a:buNone/>
              <a:defRPr sz="933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2024/1/11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0904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7" y="609600"/>
            <a:ext cx="8596668" cy="1320800"/>
          </a:xfrm>
          <a:prstGeom prst="rect">
            <a:avLst/>
          </a:prstGeom>
        </p:spPr>
        <p:txBody>
          <a:bodyPr vert="horz" lIns="68397" tIns="34199" rIns="68397" bIns="34199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2160591"/>
            <a:ext cx="8596668" cy="3880773"/>
          </a:xfrm>
          <a:prstGeom prst="rect">
            <a:avLst/>
          </a:prstGeom>
        </p:spPr>
        <p:txBody>
          <a:bodyPr vert="horz" lIns="68397" tIns="34199" rIns="68397" bIns="34199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4"/>
            <a:ext cx="911939" cy="365125"/>
          </a:xfrm>
          <a:prstGeom prst="rect">
            <a:avLst/>
          </a:prstGeom>
        </p:spPr>
        <p:txBody>
          <a:bodyPr vert="horz" lIns="68397" tIns="34199" rIns="68397" bIns="34199" rtlCol="0" anchor="ctr"/>
          <a:lstStyle>
            <a:lvl1pPr algn="r">
              <a:defRPr sz="9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2024/1/11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7" y="6041364"/>
            <a:ext cx="6297612" cy="365125"/>
          </a:xfrm>
          <a:prstGeom prst="rect">
            <a:avLst/>
          </a:prstGeom>
        </p:spPr>
        <p:txBody>
          <a:bodyPr vert="horz" lIns="68397" tIns="34199" rIns="68397" bIns="34199" rtlCol="0" anchor="ctr"/>
          <a:lstStyle>
            <a:lvl1pPr algn="l">
              <a:defRPr sz="9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4" y="6041364"/>
            <a:ext cx="683339" cy="365125"/>
          </a:xfrm>
          <a:prstGeom prst="rect">
            <a:avLst/>
          </a:prstGeom>
        </p:spPr>
        <p:txBody>
          <a:bodyPr vert="horz" lIns="68397" tIns="34199" rIns="68397" bIns="34199" rtlCol="0" anchor="ctr"/>
          <a:lstStyle>
            <a:lvl1pPr algn="r">
              <a:defRPr sz="933">
                <a:solidFill>
                  <a:schemeClr val="accent1"/>
                </a:solidFill>
              </a:defRPr>
            </a:lvl1pPr>
          </a:lstStyle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5882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597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1977" indent="-341977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3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0951" indent="-284981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39924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3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595893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1862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07832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63801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19771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75740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1pPr>
      <a:lvl2pPr marL="455970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2pPr>
      <a:lvl3pPr marL="911939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3pPr>
      <a:lvl4pPr marL="1367908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4pPr>
      <a:lvl5pPr marL="1823877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5pPr>
      <a:lvl6pPr marL="2279847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6pPr>
      <a:lvl7pPr marL="2735817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7pPr>
      <a:lvl8pPr marL="3191786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8pPr>
      <a:lvl9pPr marL="3647755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842" y="226611"/>
            <a:ext cx="10518908" cy="1121135"/>
          </a:xfrm>
        </p:spPr>
        <p:txBody>
          <a:bodyPr anchor="ctr">
            <a:noAutofit/>
          </a:bodyPr>
          <a:lstStyle/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专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题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出世为圣，入世为王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」第二讲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1" y="1347746"/>
            <a:ext cx="9276219" cy="5295568"/>
          </a:xfrm>
        </p:spPr>
        <p:txBody>
          <a:bodyPr>
            <a:noAutofit/>
          </a:bodyPr>
          <a:lstStyle/>
          <a:p>
            <a:r>
              <a:rPr lang="zh-TW" altLang="en-US" sz="3200" b="1" dirty="0">
                <a:latin typeface="標楷體" pitchFamily="65" charset="-120"/>
                <a:ea typeface="標楷體" pitchFamily="65" charset="-120"/>
              </a:rPr>
              <a:t>人若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要成功，要预备面对苦境和逆境，这是一种提升生命的训练。</a:t>
            </a:r>
          </a:p>
          <a:p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「故天将降大任于是人也，必先苦其心志，劳其筋骨，饿其体肤，空乏其身，行拂乱其所为，所以动心忍性，曾益其所不能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。」</a:t>
            </a:r>
            <a:endParaRPr lang="zh-CN" altLang="en-US" sz="32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末世是一个混乱不愖的时代，更是一个出英雄和勇士的时代。</a:t>
            </a:r>
            <a:endParaRPr lang="en-US" altLang="zh-CN" sz="32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要成为天国的英雄和勇士，需要的不是体力，而是能力。我们需要属天的生命特质：大卫的勇敢、所罗门的智慧、约瑟的忠心、但以理的坚持。</a:t>
            </a:r>
          </a:p>
        </p:txBody>
      </p:sp>
    </p:spTree>
    <p:extLst>
      <p:ext uri="{BB962C8B-B14F-4D97-AF65-F5344CB8AC3E}">
        <p14:creationId xmlns:p14="http://schemas.microsoft.com/office/powerpoint/2010/main" val="1877870291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501" y="214686"/>
            <a:ext cx="10518908" cy="1121135"/>
          </a:xfrm>
        </p:spPr>
        <p:txBody>
          <a:bodyPr anchor="ctr">
            <a:noAutofit/>
          </a:bodyPr>
          <a:lstStyle/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末后王者生命的特质：大卫的勇敢</a:t>
            </a:r>
            <a:r>
              <a:rPr lang="en-US" altLang="zh-CN" sz="4400" b="1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en-US" altLang="zh-CN" sz="4400" b="1" dirty="0">
                <a:latin typeface="標楷體" pitchFamily="65" charset="-120"/>
                <a:ea typeface="標楷體" pitchFamily="65" charset="-120"/>
              </a:rPr>
              <a:t>)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1" y="1347746"/>
            <a:ext cx="9763899" cy="5295568"/>
          </a:xfrm>
        </p:spPr>
        <p:txBody>
          <a:bodyPr>
            <a:noAutofit/>
          </a:bodyPr>
          <a:lstStyle/>
          <a:p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勇敢的意思是指不怕危险和困难，有胆量，不退缩。</a:t>
            </a:r>
          </a:p>
          <a:p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他的名字</a:t>
            </a:r>
          </a:p>
          <a:p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大卫（它的书写语言：</a:t>
            </a:r>
            <a:r>
              <a:rPr lang="en-US" altLang="zh-CN" sz="3200" b="1" dirty="0">
                <a:latin typeface="標楷體" pitchFamily="65" charset="-120"/>
                <a:ea typeface="標楷體" pitchFamily="65" charset="-120"/>
              </a:rPr>
              <a:t>דָּ</a:t>
            </a:r>
            <a:r>
              <a:rPr lang="en-US" altLang="zh-CN" sz="3200" b="1" dirty="0" err="1">
                <a:latin typeface="標楷體" pitchFamily="65" charset="-120"/>
                <a:ea typeface="標楷體" pitchFamily="65" charset="-120"/>
              </a:rPr>
              <a:t>וִד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。意义：亲爱的，蒙爱的人、主所拣选的人）很容易被人喜欢。</a:t>
            </a:r>
          </a:p>
          <a:p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遗传自祖先的</a:t>
            </a:r>
            <a:r>
              <a:rPr lang="en-US" altLang="zh-CN" sz="3200" b="1" dirty="0">
                <a:latin typeface="標楷體" pitchFamily="65" charset="-120"/>
                <a:ea typeface="標楷體" pitchFamily="65" charset="-120"/>
              </a:rPr>
              <a:t>DNA</a:t>
            </a:r>
          </a:p>
          <a:p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波亚斯：有能力的拯救者。「活泼」、「迅速」、「有能力」。</a:t>
            </a:r>
          </a:p>
          <a:p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拿俄米名字的意思「甜」</a:t>
            </a:r>
          </a:p>
          <a:p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路得名字的意思「友善、美丽」</a:t>
            </a:r>
          </a:p>
        </p:txBody>
      </p:sp>
    </p:spTree>
    <p:extLst>
      <p:ext uri="{BB962C8B-B14F-4D97-AF65-F5344CB8AC3E}">
        <p14:creationId xmlns:p14="http://schemas.microsoft.com/office/powerpoint/2010/main" val="3540289495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501" y="214686"/>
            <a:ext cx="10518908" cy="1121135"/>
          </a:xfrm>
        </p:spPr>
        <p:txBody>
          <a:bodyPr anchor="ctr">
            <a:noAutofit/>
          </a:bodyPr>
          <a:lstStyle/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末后王者生命的特质：大卫的勇敢</a:t>
            </a:r>
            <a:r>
              <a:rPr lang="en-US" altLang="zh-CN" sz="4400" b="1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en-US" altLang="zh-CN" sz="4400" b="1" dirty="0">
                <a:latin typeface="標楷體" pitchFamily="65" charset="-120"/>
                <a:ea typeface="標楷體" pitchFamily="65" charset="-120"/>
              </a:rPr>
              <a:t>)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0" y="1347746"/>
            <a:ext cx="9972905" cy="5295568"/>
          </a:xfrm>
        </p:spPr>
        <p:txBody>
          <a:bodyPr>
            <a:noAutofit/>
          </a:bodyPr>
          <a:lstStyle/>
          <a:p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大卫的性格：亲和力强，容易被爱。有拿俄米的「甜」，路得的「友善、美丽」，波亚斯的「活泼」、「迅速」、「有能力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」</a:t>
            </a: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，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是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神所拣选「有能力的拯救者」</a:t>
            </a:r>
          </a:p>
          <a:p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分三次讲</a:t>
            </a:r>
            <a:r>
              <a:rPr lang="zh-TW" altLang="en-US" sz="3200" b="1" dirty="0">
                <a:latin typeface="標楷體" pitchFamily="65" charset="-120"/>
                <a:ea typeface="標楷體" pitchFamily="65" charset="-120"/>
              </a:rPr>
              <a:t>大卫不同年龄时的勇敢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：</a:t>
            </a:r>
          </a:p>
          <a:p>
            <a:r>
              <a:rPr lang="en-US" altLang="zh-CN" sz="3200" b="1" dirty="0">
                <a:latin typeface="標楷體" pitchFamily="65" charset="-120"/>
                <a:ea typeface="標楷體" pitchFamily="65" charset="-120"/>
              </a:rPr>
              <a:t>1.	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在作牧童护羊时的勇敢</a:t>
            </a:r>
          </a:p>
          <a:p>
            <a:r>
              <a:rPr lang="en-US" altLang="zh-CN" sz="3200" b="1" dirty="0">
                <a:latin typeface="標楷體" pitchFamily="65" charset="-120"/>
                <a:ea typeface="標楷體" pitchFamily="65" charset="-120"/>
              </a:rPr>
              <a:t>2.	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在面对歌利亚时的勇敢</a:t>
            </a:r>
          </a:p>
          <a:p>
            <a:r>
              <a:rPr lang="en-US" altLang="zh-CN" sz="3200" b="1" dirty="0">
                <a:latin typeface="標楷體" pitchFamily="65" charset="-120"/>
                <a:ea typeface="標楷體" pitchFamily="65" charset="-120"/>
              </a:rPr>
              <a:t>3.	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野旷野被追杀时的勇敢</a:t>
            </a:r>
            <a:endParaRPr lang="en-US" altLang="zh-CN" sz="32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从</a:t>
            </a:r>
            <a:r>
              <a:rPr lang="zh-TW" altLang="en-US" sz="3200" b="1" dirty="0">
                <a:latin typeface="標楷體" pitchFamily="65" charset="-120"/>
                <a:ea typeface="標楷體" pitchFamily="65" charset="-120"/>
              </a:rPr>
              <a:t>中检视一下我们自己的成长缺失。</a:t>
            </a:r>
            <a:endParaRPr lang="zh-CN" altLang="en-US" sz="32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47898746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501" y="130796"/>
            <a:ext cx="10518908" cy="1121135"/>
          </a:xfrm>
        </p:spPr>
        <p:txBody>
          <a:bodyPr anchor="ctr">
            <a:noAutofit/>
          </a:bodyPr>
          <a:lstStyle/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末后王者生命的特质：大卫的勇敢</a:t>
            </a:r>
            <a:r>
              <a:rPr lang="en-US" altLang="zh-CN" sz="4400" b="1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en-US" altLang="zh-CN" sz="4400" b="1" dirty="0">
                <a:latin typeface="標楷體" pitchFamily="65" charset="-120"/>
                <a:ea typeface="標楷體" pitchFamily="65" charset="-120"/>
              </a:rPr>
              <a:t>)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1" y="1216950"/>
            <a:ext cx="9101170" cy="5510254"/>
          </a:xfrm>
        </p:spPr>
        <p:txBody>
          <a:bodyPr>
            <a:noAutofit/>
          </a:bodyPr>
          <a:lstStyle/>
          <a:p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在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作牧童护羊时的勇敢</a:t>
            </a:r>
            <a:endParaRPr lang="en-US" altLang="zh-CN" sz="32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童年的成长影响一生，让我们看看大卫的童年。</a:t>
            </a:r>
          </a:p>
          <a:p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幼时家人眼中的大卫：</a:t>
            </a:r>
          </a:p>
          <a:p>
            <a:r>
              <a:rPr lang="en-US" altLang="zh-CN" sz="3200" b="1" dirty="0">
                <a:latin typeface="標楷體" pitchFamily="65" charset="-120"/>
                <a:ea typeface="標楷體" pitchFamily="65" charset="-120"/>
              </a:rPr>
              <a:t>1. 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那被父亲遗忘者（撒上 </a:t>
            </a:r>
            <a:r>
              <a:rPr lang="en-US" altLang="zh-CN" sz="3200" b="1" dirty="0">
                <a:latin typeface="標楷體" pitchFamily="65" charset="-120"/>
                <a:ea typeface="標楷體" pitchFamily="65" charset="-120"/>
              </a:rPr>
              <a:t>16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：</a:t>
            </a:r>
            <a:r>
              <a:rPr lang="en-US" altLang="zh-CN" sz="3200" b="1" dirty="0">
                <a:latin typeface="標楷體" pitchFamily="65" charset="-120"/>
                <a:ea typeface="標楷體" pitchFamily="65" charset="-120"/>
              </a:rPr>
              <a:t>11-12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）</a:t>
            </a:r>
            <a:endParaRPr lang="en-US" altLang="zh-CN" sz="32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200" b="1" dirty="0">
                <a:latin typeface="標楷體" pitchFamily="65" charset="-120"/>
                <a:ea typeface="標楷體" pitchFamily="65" charset="-120"/>
              </a:rPr>
              <a:t>很付出却被视为应该，被忽略和遗忘。</a:t>
            </a:r>
            <a:endParaRPr lang="zh-CN" altLang="en-US" sz="32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CN" sz="3200" b="1" dirty="0">
                <a:latin typeface="標楷體" pitchFamily="65" charset="-120"/>
                <a:ea typeface="標楷體" pitchFamily="65" charset="-120"/>
              </a:rPr>
              <a:t>2. 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那被父亲差遣者（撒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上 </a:t>
            </a:r>
            <a:r>
              <a:rPr lang="en-US" altLang="zh-CN" sz="3200" b="1" dirty="0" smtClean="0">
                <a:latin typeface="標楷體" pitchFamily="65" charset="-120"/>
                <a:ea typeface="標楷體" pitchFamily="65" charset="-120"/>
              </a:rPr>
              <a:t>17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：</a:t>
            </a:r>
            <a:r>
              <a:rPr lang="en-US" altLang="zh-CN" sz="3200" b="1" dirty="0">
                <a:latin typeface="標楷體" pitchFamily="65" charset="-120"/>
                <a:ea typeface="標楷體" pitchFamily="65" charset="-120"/>
              </a:rPr>
              <a:t>17-18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）</a:t>
            </a:r>
            <a:endParaRPr lang="en-US" altLang="zh-CN" sz="32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200" b="1" dirty="0">
                <a:latin typeface="標楷體" pitchFamily="65" charset="-120"/>
                <a:ea typeface="標楷體" pitchFamily="65" charset="-120"/>
              </a:rPr>
              <a:t>甘心无条件付出，不求回报，能换取信任。</a:t>
            </a:r>
            <a:endParaRPr lang="zh-CN" altLang="en-US" sz="32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CN" sz="3200" b="1" dirty="0">
                <a:latin typeface="標楷體" pitchFamily="65" charset="-120"/>
                <a:ea typeface="標楷體" pitchFamily="65" charset="-120"/>
              </a:rPr>
              <a:t>3. 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那兄弟所厌烦者（撒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上 </a:t>
            </a:r>
            <a:r>
              <a:rPr lang="en-US" altLang="zh-CN" sz="3200" b="1" dirty="0" smtClean="0">
                <a:latin typeface="標楷體" pitchFamily="65" charset="-120"/>
                <a:ea typeface="標楷體" pitchFamily="65" charset="-120"/>
              </a:rPr>
              <a:t>17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：</a:t>
            </a:r>
            <a:r>
              <a:rPr lang="en-US" altLang="zh-CN" sz="3200" b="1" dirty="0">
                <a:latin typeface="標楷體" pitchFamily="65" charset="-120"/>
                <a:ea typeface="標楷體" pitchFamily="65" charset="-120"/>
              </a:rPr>
              <a:t>28-29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）</a:t>
            </a:r>
            <a:endParaRPr lang="en-US" altLang="zh-CN" sz="32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200" b="1" dirty="0">
                <a:latin typeface="標楷體" pitchFamily="65" charset="-120"/>
                <a:ea typeface="標楷體" pitchFamily="65" charset="-120"/>
              </a:rPr>
              <a:t>太好动、太有好奇心的孩子，被视为惹麻烦的人。</a:t>
            </a:r>
            <a:endParaRPr lang="zh-CN" altLang="en-US" sz="3200" b="1" dirty="0">
              <a:latin typeface="標楷體" pitchFamily="65" charset="-120"/>
              <a:ea typeface="標楷體" pitchFamily="65" charset="-120"/>
            </a:endParaRPr>
          </a:p>
          <a:p>
            <a:endParaRPr lang="zh-CN" altLang="en-US" sz="32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37653984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501" y="214686"/>
            <a:ext cx="10518908" cy="1121135"/>
          </a:xfrm>
        </p:spPr>
        <p:txBody>
          <a:bodyPr anchor="ctr">
            <a:noAutofit/>
          </a:bodyPr>
          <a:lstStyle/>
          <a:p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那被父亲遗忘者（撒上 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16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11-12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en-US" altLang="zh-CN" sz="44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0" y="1347746"/>
            <a:ext cx="9445117" cy="5295568"/>
          </a:xfrm>
        </p:spPr>
        <p:txBody>
          <a:bodyPr>
            <a:noAutofit/>
          </a:bodyPr>
          <a:lstStyle/>
          <a:p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撒母耳对耶西说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：</a:t>
            </a:r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「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你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的儿子都在这里吗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？</a:t>
            </a:r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」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他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回答说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：</a:t>
            </a:r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「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还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有个小的，现在放羊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。</a:t>
            </a:r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」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撒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母耳对耶西说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：</a:t>
            </a:r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「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你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打发人去叫他来；他若不来，我们必不坐席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。</a:t>
            </a:r>
            <a:r>
              <a:rPr lang="zh-TW" altLang="en-US" sz="3600" b="1" dirty="0">
                <a:latin typeface="標楷體" pitchFamily="65" charset="-120"/>
                <a:ea typeface="標楷體" pitchFamily="65" charset="-120"/>
              </a:rPr>
              <a:t>」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耶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西就打发人去叫了他来。他面色光红，双目清秀，容貌俊美。耶和华说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：</a:t>
            </a:r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「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这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就是他，你起来膏他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。</a:t>
            </a:r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」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CN" sz="3600" b="1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撒上 </a:t>
            </a:r>
            <a:r>
              <a:rPr lang="en-US" altLang="zh-CN" sz="3600" b="1" dirty="0" smtClean="0">
                <a:latin typeface="標楷體" pitchFamily="65" charset="-120"/>
                <a:ea typeface="標楷體" pitchFamily="65" charset="-120"/>
              </a:rPr>
              <a:t>16:11-12)</a:t>
            </a:r>
            <a:endParaRPr lang="en-US" altLang="zh-CN" sz="36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6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很付出却被视为应该，被忽略和遗忘。</a:t>
            </a:r>
            <a:endParaRPr lang="en-US" altLang="zh-CN" sz="3600" b="1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endParaRPr lang="en-US" altLang="zh-CN" sz="32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43913218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501" y="214686"/>
            <a:ext cx="10518908" cy="1121135"/>
          </a:xfrm>
        </p:spPr>
        <p:txBody>
          <a:bodyPr anchor="ctr">
            <a:noAutofit/>
          </a:bodyPr>
          <a:lstStyle/>
          <a:p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那被父亲差遣者（撒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上 </a:t>
            </a:r>
            <a:r>
              <a:rPr lang="en-US" altLang="zh-CN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17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17-18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0" y="1347746"/>
            <a:ext cx="9445117" cy="5295568"/>
          </a:xfrm>
        </p:spPr>
        <p:txBody>
          <a:bodyPr>
            <a:noAutofit/>
          </a:bodyPr>
          <a:lstStyle/>
          <a:p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一日，耶西对他儿子大卫说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：</a:t>
            </a:r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「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你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拿一伊法烘了的穗子和十个饼，速速地送到营里去，交给你哥哥们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；再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拿这十块奶饼，送给他们的千夫长，且问你哥哥们好，向他们要一封信来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。</a:t>
            </a:r>
            <a:r>
              <a:rPr lang="zh-TW" altLang="en-US" sz="3600" b="1" dirty="0">
                <a:latin typeface="標楷體" pitchFamily="65" charset="-120"/>
                <a:ea typeface="標楷體" pitchFamily="65" charset="-120"/>
              </a:rPr>
              <a:t>」</a:t>
            </a:r>
            <a:r>
              <a:rPr lang="en-US" altLang="zh-CN" sz="3600" b="1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撒上 </a:t>
            </a:r>
            <a:r>
              <a:rPr lang="en-US" altLang="zh-CN" sz="3600" b="1" dirty="0" smtClean="0">
                <a:latin typeface="標楷體" pitchFamily="65" charset="-120"/>
                <a:ea typeface="標楷體" pitchFamily="65" charset="-120"/>
              </a:rPr>
              <a:t>17:17-18)</a:t>
            </a:r>
            <a:endParaRPr lang="en-US" altLang="zh-CN" sz="36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600" b="1" dirty="0">
                <a:latin typeface="標楷體" pitchFamily="65" charset="-120"/>
                <a:ea typeface="標楷體" pitchFamily="65" charset="-120"/>
              </a:rPr>
              <a:t>一个十多歳的年青人，不怕辛劳和危险，为父亲带东西去战场。可见父亲很信任他。</a:t>
            </a:r>
            <a:endParaRPr lang="en-US" altLang="zh-CN" sz="36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6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甘心无条件付出，不求回报，这是能换回信任的行为。「勤劳者掌权」。</a:t>
            </a:r>
            <a:endParaRPr lang="zh-CN" altLang="en-US" sz="3600" b="1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endParaRPr lang="en-US" altLang="zh-CN" sz="32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62610751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501" y="214686"/>
            <a:ext cx="10518908" cy="1121135"/>
          </a:xfrm>
        </p:spPr>
        <p:txBody>
          <a:bodyPr anchor="ctr">
            <a:noAutofit/>
          </a:bodyPr>
          <a:lstStyle/>
          <a:p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那兄弟所厌烦者（撒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上 </a:t>
            </a:r>
            <a:r>
              <a:rPr lang="en-US" altLang="zh-CN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17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28-29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0" y="1347746"/>
            <a:ext cx="9730344" cy="5295568"/>
          </a:xfrm>
        </p:spPr>
        <p:txBody>
          <a:bodyPr>
            <a:noAutofit/>
          </a:bodyPr>
          <a:lstStyle/>
          <a:p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大卫的长兄以利押听见大卫与他们所说的话，就向他发怒，说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：</a:t>
            </a:r>
            <a:r>
              <a:rPr lang="zh-TW" altLang="en-US" sz="3600" b="1" dirty="0">
                <a:latin typeface="標楷體" pitchFamily="65" charset="-120"/>
                <a:ea typeface="標楷體" pitchFamily="65" charset="-120"/>
              </a:rPr>
              <a:t>「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你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下来做什么呢？在旷野的那几只羊，你交托了谁呢？我知道你的骄傲和你心里的恶意，你下来特为要看争战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！</a:t>
            </a:r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」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大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卫说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：</a:t>
            </a:r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「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我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做了什么呢？我来岂没有缘故吗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？</a:t>
            </a:r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」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CN" sz="3600" b="1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撒上 </a:t>
            </a:r>
            <a:r>
              <a:rPr lang="en-US" altLang="zh-CN" sz="3600" b="1" dirty="0" smtClean="0">
                <a:latin typeface="標楷體" pitchFamily="65" charset="-120"/>
                <a:ea typeface="標楷體" pitchFamily="65" charset="-120"/>
              </a:rPr>
              <a:t>17:28-29)</a:t>
            </a:r>
            <a:endParaRPr lang="en-US" altLang="zh-CN" sz="36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600" b="1" dirty="0">
                <a:latin typeface="標楷體" pitchFamily="65" charset="-120"/>
                <a:ea typeface="標楷體" pitchFamily="65" charset="-120"/>
              </a:rPr>
              <a:t>为何大卫的哥哥会负面评论他的行为呢？</a:t>
            </a:r>
            <a:endParaRPr lang="en-US" altLang="zh-CN" sz="36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6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太好动、太有好奇心的孩子，被视为惹麻烦的人。他们太有独立思想，不听话，很会闯祸。</a:t>
            </a:r>
            <a:endParaRPr lang="en-US" altLang="zh-CN" sz="3600" b="1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endParaRPr lang="en-US" altLang="zh-CN" sz="32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49601343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501" y="214686"/>
            <a:ext cx="10518908" cy="1121135"/>
          </a:xfrm>
        </p:spPr>
        <p:txBody>
          <a:bodyPr anchor="ctr">
            <a:noAutofit/>
          </a:bodyPr>
          <a:lstStyle/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怎样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从小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培养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孩子有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大卫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生命的特质？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499" y="1347746"/>
            <a:ext cx="9948459" cy="5295568"/>
          </a:xfrm>
        </p:spPr>
        <p:txBody>
          <a:bodyPr>
            <a:noAutofit/>
          </a:bodyPr>
          <a:lstStyle/>
          <a:p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你想孩子勇敢、独立、友善、主动和有能力的孩子呢？请从小给他以下三种态度。</a:t>
            </a:r>
          </a:p>
          <a:p>
            <a:r>
              <a:rPr lang="en-US" altLang="zh-CN" sz="3600" b="1" dirty="0">
                <a:latin typeface="標楷體" pitchFamily="65" charset="-120"/>
                <a:ea typeface="標楷體" pitchFamily="65" charset="-120"/>
              </a:rPr>
              <a:t>1. </a:t>
            </a:r>
            <a:r>
              <a:rPr lang="zh-CN" altLang="en-US" sz="36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信任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：让他独立面对问题。</a:t>
            </a:r>
          </a:p>
          <a:p>
            <a:r>
              <a:rPr lang="en-US" altLang="zh-CN" sz="3600" b="1" dirty="0">
                <a:latin typeface="標楷體" pitchFamily="65" charset="-120"/>
                <a:ea typeface="標楷體" pitchFamily="65" charset="-120"/>
              </a:rPr>
              <a:t>2. </a:t>
            </a:r>
            <a:r>
              <a:rPr lang="zh-CN" altLang="en-US" sz="36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讬负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：让他承担责任后果。</a:t>
            </a:r>
          </a:p>
          <a:p>
            <a:r>
              <a:rPr lang="en-US" altLang="zh-CN" sz="3600" b="1" dirty="0">
                <a:latin typeface="標楷體" pitchFamily="65" charset="-120"/>
                <a:ea typeface="標楷體" pitchFamily="65" charset="-120"/>
              </a:rPr>
              <a:t>3. </a:t>
            </a:r>
            <a:r>
              <a:rPr lang="zh-CN" altLang="en-US" sz="36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尊重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：让他勇敢接受挑战。</a:t>
            </a:r>
            <a:endParaRPr lang="en-US" altLang="zh-CN" sz="36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人在幼年负轭，这原是好的。他当独坐无言，因为这是耶和华加在他身上的。</a:t>
            </a:r>
            <a:r>
              <a:rPr lang="en-US" altLang="zh-CN" sz="3600" b="1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哀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CN" sz="3600" b="1" dirty="0" smtClean="0">
                <a:latin typeface="標楷體" pitchFamily="65" charset="-120"/>
                <a:ea typeface="標楷體" pitchFamily="65" charset="-120"/>
              </a:rPr>
              <a:t>3:27-28</a:t>
            </a:r>
            <a:r>
              <a:rPr lang="en-US" altLang="zh-CN" sz="3600" b="1" dirty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3600" b="1" dirty="0">
                <a:latin typeface="標楷體" pitchFamily="65" charset="-120"/>
                <a:ea typeface="標楷體" pitchFamily="65" charset="-120"/>
              </a:rPr>
              <a:t>万事互相效力，叫爱神的人得益处。</a:t>
            </a:r>
            <a:endParaRPr lang="en-US" altLang="zh-CN" sz="32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78943147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501" y="214686"/>
            <a:ext cx="10518908" cy="1121135"/>
          </a:xfrm>
        </p:spPr>
        <p:txBody>
          <a:bodyPr anchor="ctr">
            <a:noAutofit/>
          </a:bodyPr>
          <a:lstStyle/>
          <a:p>
            <a:r>
              <a:rPr lang="zh-TW" altLang="en-US" sz="4400" b="1" dirty="0">
                <a:latin typeface="標楷體" pitchFamily="65" charset="-120"/>
                <a:ea typeface="標楷體" pitchFamily="65" charset="-120"/>
              </a:rPr>
              <a:t>大卫</a:t>
            </a:r>
            <a:r>
              <a:rPr lang="zh-CN" altLang="en-US" sz="4400" b="1" dirty="0">
                <a:latin typeface="標楷體" pitchFamily="65" charset="-120"/>
                <a:ea typeface="標楷體" pitchFamily="65" charset="-120"/>
              </a:rPr>
              <a:t>在作牧童护羊时的勇敢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特质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499" y="1347746"/>
            <a:ext cx="9885821" cy="5295568"/>
          </a:xfrm>
        </p:spPr>
        <p:txBody>
          <a:bodyPr>
            <a:noAutofit/>
          </a:bodyPr>
          <a:lstStyle/>
          <a:p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大卫对扫罗说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：</a:t>
            </a: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「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你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仆人为父亲放羊，有时来了狮子，有时来了熊，从群中衔一只羊羔去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。我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就追赶它，击打它，将羊羔从它口中救出来。它起来要害我，我就揪着它的胡子，将它打死。 你仆人曾打死狮子和熊，这未受割礼的非利士人向永生　神的军队骂阵，也必像狮子和熊一般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。</a:t>
            </a: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」</a:t>
            </a:r>
            <a:r>
              <a:rPr lang="en-US" altLang="zh-CN" sz="3200" b="1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撒上 </a:t>
            </a:r>
            <a:r>
              <a:rPr lang="en-US" altLang="zh-CN" sz="3200" b="1" dirty="0">
                <a:latin typeface="標楷體" pitchFamily="65" charset="-120"/>
                <a:ea typeface="標楷體" pitchFamily="65" charset="-120"/>
              </a:rPr>
              <a:t>17:34-36 )</a:t>
            </a:r>
          </a:p>
          <a:p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从经文发现大卫：</a:t>
            </a:r>
            <a:r>
              <a:rPr lang="zh-CN" altLang="en-US" sz="32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勇敢面对，坚持追赶，把握时机，以弱胜强，靠神力量，单纯乐观</a:t>
            </a:r>
            <a:r>
              <a:rPr lang="zh-TW" altLang="en-US" sz="32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，勇往直前</a:t>
            </a:r>
            <a:r>
              <a:rPr lang="zh-CN" altLang="en-US" sz="32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。</a:t>
            </a:r>
          </a:p>
          <a:p>
            <a:r>
              <a:rPr lang="zh-CN" altLang="en-US" sz="32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在末世中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，我们不求自己名成利就，只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求</a:t>
            </a: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「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问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心无愧，忠于所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讬</a:t>
            </a: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」，</a:t>
            </a:r>
            <a:r>
              <a:rPr lang="zh-CN" altLang="en-US" sz="32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勇</a:t>
            </a:r>
            <a:r>
              <a:rPr lang="zh-CN" altLang="en-US" sz="32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敢</a:t>
            </a:r>
            <a:r>
              <a:rPr lang="zh-TW" altLang="en-US" sz="32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为神和身边的人</a:t>
            </a:r>
            <a:r>
              <a:rPr lang="zh-CN" altLang="en-US" sz="32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带下突破</a:t>
            </a:r>
            <a:r>
              <a:rPr lang="zh-TW" altLang="en-US" sz="32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和祝福</a:t>
            </a:r>
            <a:r>
              <a:rPr lang="zh-CN" altLang="en-US" sz="32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2835211630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紅橙色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多面向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</TotalTime>
  <Words>1554</Words>
  <Application>Microsoft Office PowerPoint</Application>
  <PresentationFormat>Widescreen</PresentationFormat>
  <Paragraphs>60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微軟正黑體</vt:lpstr>
      <vt:lpstr>新細明體</vt:lpstr>
      <vt:lpstr>標楷體</vt:lpstr>
      <vt:lpstr>Arial</vt:lpstr>
      <vt:lpstr>Calibri</vt:lpstr>
      <vt:lpstr>Trebuchet MS</vt:lpstr>
      <vt:lpstr>Wingdings 3</vt:lpstr>
      <vt:lpstr>多面向</vt:lpstr>
      <vt:lpstr>专题:「出世为圣，入世为王」第二讲</vt:lpstr>
      <vt:lpstr>末后王者生命的特质：大卫的勇敢(一)</vt:lpstr>
      <vt:lpstr>末后王者生命的特质：大卫的勇敢(一)</vt:lpstr>
      <vt:lpstr>末后王者生命的特质：大卫的勇敢(一)</vt:lpstr>
      <vt:lpstr>1. 那被父亲遗忘者（撒上 16：11-12）</vt:lpstr>
      <vt:lpstr>2. 那被父亲差遣者（撒上 17：17-18）</vt:lpstr>
      <vt:lpstr>3. 那兄弟所厌烦者（撒上 17：28-29）</vt:lpstr>
      <vt:lpstr>怎样从小培养孩子有大卫生命的特质？</vt:lpstr>
      <vt:lpstr>大卫在作牧童护羊时的勇敢特质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「出世为圣，入世为王」的生命(第二讲)</dc:title>
  <dc:creator>sun kwong wong</dc:creator>
  <cp:lastModifiedBy>SL CHAN</cp:lastModifiedBy>
  <cp:revision>9</cp:revision>
  <dcterms:created xsi:type="dcterms:W3CDTF">2023-12-14T10:48:11Z</dcterms:created>
  <dcterms:modified xsi:type="dcterms:W3CDTF">2024-01-10T17:16:14Z</dcterms:modified>
</cp:coreProperties>
</file>