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1" r:id="rId2"/>
    <p:sldId id="273" r:id="rId3"/>
    <p:sldId id="260" r:id="rId4"/>
    <p:sldId id="259" r:id="rId5"/>
    <p:sldId id="27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606" autoAdjust="0"/>
  </p:normalViewPr>
  <p:slideViewPr>
    <p:cSldViewPr snapToGrid="0">
      <p:cViewPr varScale="1">
        <p:scale>
          <a:sx n="75" d="100"/>
          <a:sy n="75" d="100"/>
        </p:scale>
        <p:origin x="9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2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1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9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7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3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6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90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94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5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9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05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89" r:id="rId6"/>
    <p:sldLayoutId id="2147483685" r:id="rId7"/>
    <p:sldLayoutId id="2147483686" r:id="rId8"/>
    <p:sldLayoutId id="2147483687" r:id="rId9"/>
    <p:sldLayoutId id="2147483688" r:id="rId10"/>
    <p:sldLayoutId id="214748369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247F9-0CE8-08CA-3E97-3032FF841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F42272-3853-1F10-F40E-E2FCBAD9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29" y="446049"/>
            <a:ext cx="11128917" cy="72676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这是荣耀的呼召</a:t>
            </a:r>
            <a:r>
              <a:rPr lang="en-US" altLang="zh-CN" dirty="0"/>
              <a:t>】</a:t>
            </a:r>
            <a:r>
              <a:rPr lang="zh-CN" altLang="en-US" dirty="0"/>
              <a:t>第二十讲 海上丝路上的复兴已开始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9FE06E5-6D4F-333B-274D-13E57EB30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76" y="1516566"/>
            <a:ext cx="5664563" cy="5241586"/>
          </a:xfrm>
        </p:spPr>
        <p:txBody>
          <a:bodyPr>
            <a:normAutofit/>
          </a:bodyPr>
          <a:lstStyle/>
          <a:p>
            <a:r>
              <a:rPr lang="zh-CN" altLang="en-US" sz="2400" b="1" dirty="0"/>
              <a:t>“主说：早先的事，我从古时说明，已经出了我的口，也是我所指示的；我忽然行做，事便成就。”</a:t>
            </a:r>
            <a:r>
              <a:rPr lang="en-US" altLang="zh-CN" sz="2400" b="1" dirty="0"/>
              <a:t>(</a:t>
            </a:r>
            <a:r>
              <a:rPr lang="zh-CN" altLang="en-US" sz="2400" b="1" dirty="0"/>
              <a:t>以赛亚书 </a:t>
            </a:r>
            <a:r>
              <a:rPr lang="en-US" altLang="zh-CN" sz="2400" b="1" dirty="0"/>
              <a:t>48:3)</a:t>
            </a:r>
          </a:p>
          <a:p>
            <a:r>
              <a:rPr lang="en-US" altLang="zh-CN" sz="2400" b="1" dirty="0"/>
              <a:t>2023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6</a:t>
            </a:r>
            <a:r>
              <a:rPr lang="zh-CN" altLang="en-US" sz="2400" b="1" dirty="0"/>
              <a:t>月</a:t>
            </a:r>
            <a:r>
              <a:rPr lang="en-US" altLang="zh-CN" sz="2400" b="1" dirty="0"/>
              <a:t>23</a:t>
            </a:r>
            <a:r>
              <a:rPr lang="zh-CN" altLang="en-US" sz="2400" b="1" dirty="0"/>
              <a:t>日</a:t>
            </a:r>
            <a:r>
              <a:rPr lang="en-US" altLang="zh-CN" sz="2400" b="1" dirty="0"/>
              <a:t>《</a:t>
            </a:r>
            <a:r>
              <a:rPr lang="zh-CN" altLang="en-US" sz="2400" b="1" dirty="0"/>
              <a:t>海上丝路启动礼</a:t>
            </a:r>
            <a:r>
              <a:rPr lang="en-US" altLang="zh-CN" sz="2400" b="1" dirty="0"/>
              <a:t>》</a:t>
            </a:r>
            <a:endParaRPr lang="zh-CN" altLang="en-US" sz="2400" b="1" dirty="0"/>
          </a:p>
          <a:p>
            <a:r>
              <a:rPr lang="zh-CN" altLang="en-US" sz="2400" b="1" dirty="0"/>
              <a:t>海上丝路首站横</a:t>
            </a:r>
            <a:r>
              <a:rPr lang="zh-TW" altLang="en-US" sz="2400" b="1" dirty="0"/>
              <a:t>滨</a:t>
            </a:r>
            <a:r>
              <a:rPr lang="zh-CN" altLang="en-US" sz="2400" b="1" dirty="0"/>
              <a:t>与日本复兴异象</a:t>
            </a:r>
            <a:endParaRPr lang="en-US" altLang="zh-CN" sz="2400" b="1" dirty="0"/>
          </a:p>
          <a:p>
            <a:r>
              <a:rPr lang="en-US" altLang="zh-TW" sz="2400" b="1" dirty="0"/>
              <a:t>2023</a:t>
            </a:r>
            <a:r>
              <a:rPr lang="zh-TW" altLang="en-US" sz="2400" b="1" dirty="0"/>
              <a:t>年，神曾对我说</a:t>
            </a:r>
            <a:r>
              <a:rPr lang="en-US" altLang="zh-TW" sz="2400" b="1" dirty="0"/>
              <a:t>:</a:t>
            </a:r>
            <a:r>
              <a:rPr lang="zh-TW" altLang="en-US" sz="2400" b="1" dirty="0"/>
              <a:t>「日本会复兴，一天三千人信主，五千人信主</a:t>
            </a:r>
            <a:r>
              <a:rPr lang="en-US" altLang="zh-TW" sz="2400" b="1" dirty="0"/>
              <a:t>｡</a:t>
            </a:r>
            <a:r>
              <a:rPr lang="zh-TW" altLang="en-US" sz="2400" b="1" dirty="0"/>
              <a:t>」</a:t>
            </a:r>
            <a:endParaRPr lang="en-US" altLang="zh-TW" sz="2400" b="1" dirty="0"/>
          </a:p>
          <a:p>
            <a:r>
              <a:rPr lang="zh-TW" altLang="en-US" sz="2400" b="1" dirty="0"/>
              <a:t>我相信只要海上丝路启动，复兴便临到</a:t>
            </a:r>
            <a:endParaRPr lang="en-US" altLang="zh-TW" sz="2400" b="1" dirty="0"/>
          </a:p>
          <a:p>
            <a:r>
              <a:rPr lang="zh-CN" altLang="en-US" sz="2400" b="1" dirty="0"/>
              <a:t>宣告了神的心神，神自己就会做了！</a:t>
            </a:r>
            <a:endParaRPr lang="zh-CN" altLang="en-US" sz="2800" b="1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2FCB554-9B8E-EE2A-3D39-7C7F704A61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4278" y="1516566"/>
            <a:ext cx="6189046" cy="438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8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7887-C58D-C9C5-E96B-874394B74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358F72-687F-CFA3-9BC0-934AFCEF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41" y="274321"/>
            <a:ext cx="11229079" cy="1271016"/>
          </a:xfrm>
        </p:spPr>
        <p:txBody>
          <a:bodyPr>
            <a:normAutofit/>
          </a:bodyPr>
          <a:lstStyle/>
          <a:p>
            <a:r>
              <a:rPr lang="en-US" altLang="zh-TW" dirty="0"/>
              <a:t>《</a:t>
            </a:r>
            <a:r>
              <a:rPr lang="zh-TW" altLang="en-US" dirty="0"/>
              <a:t>威尔斯大复兴的奇迹</a:t>
            </a:r>
            <a:r>
              <a:rPr lang="en-US" altLang="zh-TW" dirty="0"/>
              <a:t>》</a:t>
            </a:r>
            <a:r>
              <a:rPr lang="zh-TW" altLang="en-US" dirty="0"/>
              <a:t>来自祷告</a:t>
            </a:r>
            <a:endParaRPr lang="en-US" altLang="zh-TW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8A81CF-33FB-70C6-D3F2-9BA16A552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4" y="1321904"/>
            <a:ext cx="7979938" cy="5435511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一切都由祷告开始。在威尔斯西部，有两三位妇女为镇上的妇女得复兴代求了几年。</a:t>
            </a:r>
          </a:p>
          <a:p>
            <a:r>
              <a:rPr lang="zh-TW" altLang="en-US" sz="3200" b="1" dirty="0"/>
              <a:t>在罗达谷，有基督徒为扫遍全球的复兴临到祈求多年。</a:t>
            </a:r>
          </a:p>
          <a:p>
            <a:r>
              <a:rPr lang="en-US" altLang="zh-TW" sz="3200" b="1" dirty="0"/>
              <a:t>1903</a:t>
            </a:r>
            <a:r>
              <a:rPr lang="zh-TW" altLang="en-US" sz="3200" b="1" dirty="0"/>
              <a:t>至</a:t>
            </a:r>
            <a:r>
              <a:rPr lang="en-US" altLang="zh-TW" sz="3200" b="1" dirty="0"/>
              <a:t>1904</a:t>
            </a:r>
            <a:r>
              <a:rPr lang="zh-TW" altLang="en-US" sz="3200" b="1" dirty="0"/>
              <a:t>年，有一位姊妹恳求神复兴的大能临到，否则她宁愿死去。又有三位传道人组成祷告小组，每天为别人和自己教会荒凉而求神记念。</a:t>
            </a:r>
          </a:p>
        </p:txBody>
      </p:sp>
      <p:pic>
        <p:nvPicPr>
          <p:cNvPr id="5" name="圖片 4" descr="一張含有 文字, 螢幕擷取畫面, 手, 人員 的圖片&#10;&#10;AI 產生的內容可能不正確。">
            <a:extLst>
              <a:ext uri="{FF2B5EF4-FFF2-40B4-BE49-F238E27FC236}">
                <a16:creationId xmlns:a16="http://schemas.microsoft.com/office/drawing/2014/main" id="{B2824207-2479-278A-1EE8-0B8EBC97E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2624328"/>
            <a:ext cx="3694175" cy="28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5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91F50-F8EB-9838-AAB6-5EFC362E9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8F47F9-864B-AE22-516E-A779600E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41" y="329183"/>
            <a:ext cx="11229079" cy="680003"/>
          </a:xfrm>
        </p:spPr>
        <p:txBody>
          <a:bodyPr>
            <a:normAutofit/>
          </a:bodyPr>
          <a:lstStyle/>
          <a:p>
            <a:r>
              <a:rPr lang="en-US" altLang="zh-TW" dirty="0"/>
              <a:t>《</a:t>
            </a:r>
            <a:r>
              <a:rPr lang="zh-TW" altLang="en-US" dirty="0"/>
              <a:t>威尔斯大复兴的奇迹</a:t>
            </a:r>
            <a:r>
              <a:rPr lang="en-US" altLang="zh-TW" dirty="0"/>
              <a:t>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9D2A6F0-B3BA-FAEC-C4B9-DB15E39C2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3" y="1033272"/>
            <a:ext cx="8175143" cy="57241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CN" altLang="en-US" sz="3600" b="1" dirty="0"/>
              <a:t>伊</a:t>
            </a:r>
            <a:r>
              <a:rPr lang="zh-TW" altLang="en-US" sz="3600" b="1" dirty="0"/>
              <a:t>凡</a:t>
            </a:r>
            <a:r>
              <a:rPr lang="en-US" altLang="zh-TW" sz="3600" b="1" dirty="0"/>
              <a:t>.</a:t>
            </a:r>
            <a:r>
              <a:rPr lang="zh-CN" altLang="en-US" sz="3600" b="1" dirty="0"/>
              <a:t>罗</a:t>
            </a:r>
            <a:r>
              <a:rPr lang="zh-TW" altLang="en-US" sz="3600" b="1" dirty="0"/>
              <a:t>伯斯</a:t>
            </a:r>
            <a:r>
              <a:rPr lang="zh-CN" altLang="en-US" sz="3600" b="1" dirty="0"/>
              <a:t>说：“如果威尔斯要领受圣灵的大大浇灌，那么基督徒就应该遵守四大要点。”这就是很有名的“四个重点的讲道”。这四个重点就是：</a:t>
            </a:r>
            <a:endParaRPr lang="en-US" altLang="zh-CN" sz="3600" b="1" dirty="0"/>
          </a:p>
          <a:p>
            <a:pPr marL="0" indent="0">
              <a:buNone/>
            </a:pPr>
            <a:r>
              <a:rPr lang="en-US" altLang="zh-HK" sz="3600" b="1" dirty="0"/>
              <a:t>1</a:t>
            </a:r>
            <a:r>
              <a:rPr lang="zh-CN" altLang="zh-HK" sz="3600" b="1" dirty="0"/>
              <a:t>．过去有任何未向神承认的罪，应当立刻承认，要除去隐藏的罪；</a:t>
            </a:r>
            <a:endParaRPr lang="en-US" altLang="zh-CN" sz="3600" b="1" dirty="0"/>
          </a:p>
          <a:p>
            <a:pPr marL="0" indent="0">
              <a:buNone/>
            </a:pPr>
            <a:r>
              <a:rPr lang="en-US" altLang="zh-HK" sz="3600" b="1" dirty="0"/>
              <a:t>2</a:t>
            </a:r>
            <a:r>
              <a:rPr lang="zh-CN" altLang="zh-HK" sz="3600" b="1" dirty="0"/>
              <a:t>．在生活里有任何疑惑的习惯，应当弃绝；</a:t>
            </a:r>
            <a:endParaRPr lang="zh-TW" altLang="zh-HK" sz="3600" b="1" dirty="0"/>
          </a:p>
          <a:p>
            <a:pPr marL="0" indent="0">
              <a:buNone/>
            </a:pPr>
            <a:r>
              <a:rPr lang="en-US" altLang="zh-HK" sz="3600" b="1" dirty="0"/>
              <a:t>3</a:t>
            </a:r>
            <a:r>
              <a:rPr lang="zh-CN" altLang="zh-HK" sz="3600" b="1" dirty="0"/>
              <a:t>．时常顺服圣灵；</a:t>
            </a:r>
            <a:endParaRPr lang="en-US" altLang="zh-CN" sz="3600" b="1" dirty="0"/>
          </a:p>
          <a:p>
            <a:pPr marL="0" indent="0">
              <a:buNone/>
            </a:pPr>
            <a:r>
              <a:rPr lang="en-US" altLang="zh-HK" sz="3600" b="1" dirty="0"/>
              <a:t>4</a:t>
            </a:r>
            <a:r>
              <a:rPr lang="zh-CN" altLang="zh-HK" sz="3600" b="1" dirty="0"/>
              <a:t>．公开承认耶稣基督为救主。</a:t>
            </a:r>
            <a:endParaRPr lang="ja-JP" altLang="en-US" b="1" dirty="0"/>
          </a:p>
        </p:txBody>
      </p:sp>
      <p:pic>
        <p:nvPicPr>
          <p:cNvPr id="6" name="圖片 5" descr="一張含有 文字, 人的臉孔, 人員, 字型 的圖片&#10;&#10;AI 產生的內容可能不正確。">
            <a:extLst>
              <a:ext uri="{FF2B5EF4-FFF2-40B4-BE49-F238E27FC236}">
                <a16:creationId xmlns:a16="http://schemas.microsoft.com/office/drawing/2014/main" id="{7325A4FB-A270-3B04-FAB2-4C8CC7AFD2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924" y="1370269"/>
            <a:ext cx="3989863" cy="299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5D0EC-B83E-2915-743C-AB6842453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E5416-8CA1-0A7B-1B5D-9ACB59D9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41" y="329183"/>
            <a:ext cx="11478828" cy="1151747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威尔斯大复兴的影响</a:t>
            </a:r>
            <a:endParaRPr lang="en-US" altLang="zh-TW" sz="44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83B94B-4971-20A2-5F60-897DCC164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00" y="1647642"/>
            <a:ext cx="7720608" cy="5210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b="1" dirty="0"/>
              <a:t>威尔斯复兴叫许多不信者回转归主，在复兴开始后两个月内，已经有七万人信主。教会的基督徒也充满了活力，同心事奉，彼此认罪，过着切实相爱的生活。</a:t>
            </a:r>
            <a:endParaRPr lang="en-US" altLang="zh-TW" sz="3200" b="1" dirty="0"/>
          </a:p>
          <a:p>
            <a:pPr marL="0" indent="0">
              <a:buNone/>
            </a:pPr>
            <a:r>
              <a:rPr lang="zh-TW" altLang="en-US" sz="3200" b="1" dirty="0"/>
              <a:t>社会也有所改变，酗酒的、偷窃的、赌博的都被转化过来；矿坑里的赌风停止了；圣经的销量是以前的三倍。</a:t>
            </a:r>
            <a:endParaRPr lang="zh-TW" altLang="en-US" sz="3600" b="1" dirty="0"/>
          </a:p>
        </p:txBody>
      </p:sp>
      <p:pic>
        <p:nvPicPr>
          <p:cNvPr id="8" name="圖片 7" descr="一張含有 文字, 螢幕擷取畫面, 大自然, 日本動畫 的圖片&#10;&#10;AI 產生的內容可能不正確。">
            <a:extLst>
              <a:ext uri="{FF2B5EF4-FFF2-40B4-BE49-F238E27FC236}">
                <a16:creationId xmlns:a16="http://schemas.microsoft.com/office/drawing/2014/main" id="{B022DC6A-7340-E603-F78E-A72D7A9E84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0808" y="2145377"/>
            <a:ext cx="4150992" cy="30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63A67-EB7E-6065-EA0D-7FDB67265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2A3997-A356-B5F0-9726-07A2C3FBD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41" y="329183"/>
            <a:ext cx="11229079" cy="1014985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威尔斯大复兴影响美国信仰觉醒运动</a:t>
            </a:r>
            <a:endParaRPr lang="en-US" altLang="zh-TW" sz="44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629E81-1AEB-912B-C3CA-6527A53FB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3" y="1508760"/>
            <a:ext cx="7897643" cy="53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200" b="1" dirty="0"/>
              <a:t>美国历史上的四次大觉醒运动</a:t>
            </a:r>
            <a:r>
              <a:rPr lang="en-US" altLang="zh-CN" sz="3200" b="1" dirty="0"/>
              <a:t>-</a:t>
            </a:r>
            <a:r>
              <a:rPr lang="zh-CN" altLang="en-US" sz="3200" b="1" dirty="0"/>
              <a:t>让美国强大的，不是民主</a:t>
            </a:r>
            <a:r>
              <a:rPr lang="zh-TW" altLang="en-US" sz="3200" b="1" dirty="0"/>
              <a:t>。乃是因为灵性觉醒。</a:t>
            </a:r>
            <a:endParaRPr lang="en-US" altLang="zh-CN" sz="3200" b="1" dirty="0"/>
          </a:p>
          <a:p>
            <a:pPr marL="0" indent="0">
              <a:buNone/>
            </a:pPr>
            <a:r>
              <a:rPr lang="zh-TW" altLang="en-US" sz="3200" b="1" dirty="0"/>
              <a:t>美国大复兴有相同现像：当神触动一个人内心时，就会发生更新；当神触动一个信仰团体时，就会带来复兴；而当教会以外的更广泛社会受到影响时，就可以称之为觉醒。社会就被转化，国家就被转化。所以我们要求主赐下</a:t>
            </a:r>
            <a:r>
              <a:rPr lang="en-US" altLang="zh-TW" sz="3200" b="1" dirty="0"/>
              <a:t>《</a:t>
            </a:r>
            <a:r>
              <a:rPr lang="zh-TW" altLang="en-US" sz="3200" b="1" dirty="0"/>
              <a:t>更新、复兴、觉醒</a:t>
            </a:r>
            <a:r>
              <a:rPr lang="en-US" altLang="zh-TW" sz="3200" b="1" dirty="0"/>
              <a:t>》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27D6756-0AE1-173F-B3A6-E90820C20F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856" y="2068929"/>
            <a:ext cx="4001090" cy="30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392E9-0A6C-B218-54B0-47DCBB90D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254A97-076C-69C1-DB65-9790A808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1" y="329183"/>
            <a:ext cx="11128249" cy="933087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海上丝路的城市</a:t>
            </a:r>
            <a:r>
              <a:rPr lang="zh-CN" altLang="en-US" sz="4400" dirty="0"/>
              <a:t>需要怎样的复兴？</a:t>
            </a:r>
            <a:endParaRPr lang="en-US" altLang="zh-TW" sz="44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2C3EBC-C447-8DDD-D2BB-8181BFB36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2" y="1403672"/>
            <a:ext cx="8373927" cy="5353743"/>
          </a:xfrm>
        </p:spPr>
        <p:txBody>
          <a:bodyPr>
            <a:normAutofit lnSpcReduction="10000"/>
          </a:bodyPr>
          <a:lstStyle/>
          <a:p>
            <a:r>
              <a:rPr lang="zh-CN" altLang="en-US" sz="2800" b="1" dirty="0"/>
              <a:t>是五旬节式的复兴。圣灵大能浇灌的复兴，一天三千人信主的神迹。</a:t>
            </a:r>
            <a:endParaRPr lang="en-US" altLang="zh-CN" sz="2800" b="1" dirty="0"/>
          </a:p>
          <a:p>
            <a:r>
              <a:rPr lang="zh-CN" altLang="en-US" sz="2800" b="1" dirty="0"/>
              <a:t>威尔斯大复兴：</a:t>
            </a:r>
            <a:r>
              <a:rPr lang="zh-TW" altLang="en-US" sz="2800" b="1" dirty="0"/>
              <a:t>祷告的火，</a:t>
            </a:r>
            <a:r>
              <a:rPr lang="zh-CN" altLang="en-US" sz="2800" b="1" dirty="0"/>
              <a:t>敬虔运动，生命更新</a:t>
            </a:r>
            <a:r>
              <a:rPr lang="zh-TW" altLang="en-US" sz="2800" b="1" dirty="0"/>
              <a:t>。</a:t>
            </a:r>
            <a:endParaRPr lang="zh-CN" altLang="en-US" sz="2800" b="1" dirty="0"/>
          </a:p>
          <a:p>
            <a:r>
              <a:rPr lang="zh-CN" altLang="en-US" sz="2800" b="1" dirty="0"/>
              <a:t>美国觉醒运动：个人更新，教会复兴，社会觉醒。</a:t>
            </a:r>
            <a:endParaRPr lang="en-US" altLang="zh-CN" sz="2800" b="1" dirty="0"/>
          </a:p>
          <a:p>
            <a:r>
              <a:rPr lang="zh-TW" altLang="en-US" sz="2800" b="1" dirty="0"/>
              <a:t>求神兴起带领复兴属灵领袖，你愿意成为那对的人。</a:t>
            </a:r>
            <a:endParaRPr lang="zh-CN" altLang="en-US" sz="2800" b="1" dirty="0"/>
          </a:p>
          <a:p>
            <a:r>
              <a:rPr lang="zh-CN" altLang="en-US" sz="2800" b="1" dirty="0"/>
              <a:t>如何才能有五旬节式的复兴？</a:t>
            </a:r>
          </a:p>
          <a:p>
            <a:r>
              <a:rPr lang="zh-CN" altLang="en-US" sz="2800" b="1" dirty="0"/>
              <a:t>停止假装，</a:t>
            </a:r>
            <a:r>
              <a:rPr lang="zh-TW" altLang="en-US" sz="2800" b="1" dirty="0"/>
              <a:t>因为</a:t>
            </a:r>
            <a:r>
              <a:rPr lang="zh-CN" altLang="en-US" sz="2800" b="1" dirty="0"/>
              <a:t>忠心和敬虔不能带来复兴</a:t>
            </a:r>
          </a:p>
          <a:p>
            <a:r>
              <a:rPr lang="zh-CN" altLang="en-US" sz="2800" b="1" dirty="0"/>
              <a:t>渴</a:t>
            </a:r>
            <a:r>
              <a:rPr lang="zh-TW" altLang="en-US" sz="2800" b="1" dirty="0"/>
              <a:t>慕复兴</a:t>
            </a:r>
            <a:r>
              <a:rPr lang="zh-CN" altLang="en-US" sz="2800" b="1" dirty="0"/>
              <a:t>，个人</a:t>
            </a:r>
            <a:r>
              <a:rPr lang="zh-TW" altLang="en-US" sz="2800" b="1" dirty="0"/>
              <a:t>自洁祈求赐下</a:t>
            </a:r>
            <a:r>
              <a:rPr lang="zh-CN" altLang="en-US" sz="2800" b="1" dirty="0"/>
              <a:t>复兴</a:t>
            </a:r>
            <a:r>
              <a:rPr lang="zh-TW" altLang="en-US" sz="2800" b="1" dirty="0"/>
              <a:t>的灵火</a:t>
            </a:r>
            <a:endParaRPr lang="zh-CN" altLang="en-US" sz="2800" b="1" dirty="0"/>
          </a:p>
          <a:p>
            <a:r>
              <a:rPr lang="zh-CN" altLang="en-US" sz="2800" b="1" dirty="0"/>
              <a:t>同心祷告，召聚祈祷会</a:t>
            </a:r>
            <a:r>
              <a:rPr lang="zh-TW" altLang="en-US" sz="2800" b="1" dirty="0"/>
              <a:t>逼切</a:t>
            </a:r>
            <a:r>
              <a:rPr lang="zh-CN" altLang="en-US" sz="2800" b="1" dirty="0"/>
              <a:t>求神转化社会</a:t>
            </a:r>
          </a:p>
          <a:p>
            <a:endParaRPr lang="zh-CN" altLang="en-US" sz="28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328CBF6-50BA-34A5-E6A0-59C8DD4CA9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1669" y="4207956"/>
            <a:ext cx="4092403" cy="249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5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A43A9-E8C6-10FD-6D35-E3742C2A9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2E3929-7FCA-455D-21DC-1DA443AD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54" y="274321"/>
            <a:ext cx="7374835" cy="898496"/>
          </a:xfrm>
        </p:spPr>
        <p:txBody>
          <a:bodyPr>
            <a:normAutofit/>
          </a:bodyPr>
          <a:lstStyle/>
          <a:p>
            <a:r>
              <a:rPr lang="zh-TW" altLang="en-US" dirty="0"/>
              <a:t>人寻找对的方案，神要使用对的人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405079-4C94-F8F3-BDE2-FA47450B2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16" y="1236712"/>
            <a:ext cx="6810703" cy="5521440"/>
          </a:xfrm>
        </p:spPr>
        <p:txBody>
          <a:bodyPr>
            <a:normAutofit lnSpcReduction="10000"/>
          </a:bodyPr>
          <a:lstStyle/>
          <a:p>
            <a:r>
              <a:rPr lang="zh-CN" altLang="en-US" sz="2800" b="1" dirty="0"/>
              <a:t>二人若不同心，岂能同行呢</a:t>
            </a:r>
            <a:r>
              <a:rPr lang="en-US" altLang="zh-CN" sz="2800" b="1" dirty="0"/>
              <a:t>?......</a:t>
            </a:r>
            <a:r>
              <a:rPr lang="zh-CN" altLang="en-US" sz="2800" b="1" dirty="0">
                <a:solidFill>
                  <a:srgbClr val="7030A0"/>
                </a:solidFill>
              </a:rPr>
              <a:t>神若不向祂的仆人众先知，讲论祂的奥秘（计划</a:t>
            </a:r>
            <a:r>
              <a:rPr lang="en-US" altLang="zh-CN" sz="2800" b="1" dirty="0">
                <a:solidFill>
                  <a:srgbClr val="7030A0"/>
                </a:solidFill>
              </a:rPr>
              <a:t>)</a:t>
            </a:r>
            <a:r>
              <a:rPr lang="zh-CN" altLang="en-US" sz="2800" b="1" dirty="0">
                <a:solidFill>
                  <a:srgbClr val="7030A0"/>
                </a:solidFill>
              </a:rPr>
              <a:t>，祂就一无所行</a:t>
            </a:r>
            <a:r>
              <a:rPr lang="en-US" altLang="zh-CN" sz="2800" b="1" dirty="0">
                <a:solidFill>
                  <a:srgbClr val="7030A0"/>
                </a:solidFill>
              </a:rPr>
              <a:t>｡</a:t>
            </a:r>
            <a:r>
              <a:rPr lang="zh-CN" altLang="en-US" sz="2800" b="1" dirty="0"/>
              <a:t>（摩</a:t>
            </a:r>
            <a:r>
              <a:rPr lang="en-US" altLang="zh-CN" sz="2800" b="1" dirty="0"/>
              <a:t>3</a:t>
            </a:r>
            <a:r>
              <a:rPr lang="zh-CN" altLang="en-US" sz="2800" b="1" dirty="0"/>
              <a:t>：</a:t>
            </a:r>
            <a:r>
              <a:rPr lang="en-US" altLang="zh-CN" sz="2800" b="1" dirty="0"/>
              <a:t>3&amp;7</a:t>
            </a:r>
            <a:r>
              <a:rPr lang="zh-CN" altLang="en-US" sz="2800" b="1" dirty="0"/>
              <a:t>）</a:t>
            </a:r>
          </a:p>
          <a:p>
            <a:r>
              <a:rPr lang="zh-CN" altLang="en-US" sz="2800" b="1" dirty="0"/>
              <a:t>神在寻找愿意理解祂心意和成就祂计划的人。大卫是「合神心意」的人。</a:t>
            </a:r>
            <a:endParaRPr lang="en-US" altLang="zh-CN" sz="2800" b="1" dirty="0"/>
          </a:p>
          <a:p>
            <a:r>
              <a:rPr lang="zh-CN" altLang="en-US" sz="2800" b="1" dirty="0"/>
              <a:t>怎样才是合神心意？</a:t>
            </a:r>
            <a:r>
              <a:rPr lang="zh-CN" altLang="en-US" sz="2800" b="1" dirty="0">
                <a:solidFill>
                  <a:srgbClr val="FF0000"/>
                </a:solidFill>
              </a:rPr>
              <a:t>愿意听和信及求神成就的人。</a:t>
            </a:r>
            <a:r>
              <a:rPr lang="en-US" altLang="zh-HK" sz="2800" dirty="0">
                <a:solidFill>
                  <a:srgbClr val="FF0000"/>
                </a:solidFill>
              </a:rPr>
              <a:t> </a:t>
            </a:r>
          </a:p>
          <a:p>
            <a:r>
              <a:rPr lang="zh-CN" altLang="zh-HK" sz="2800" b="1" dirty="0"/>
              <a:t>神差人从东方来，美国两夫妇来了。</a:t>
            </a:r>
            <a:endParaRPr lang="zh-TW" altLang="zh-HK" sz="2800" b="1" dirty="0"/>
          </a:p>
          <a:p>
            <a:r>
              <a:rPr lang="en-US" altLang="zh-HK" sz="2800" b="1" dirty="0"/>
              <a:t>2023</a:t>
            </a:r>
            <a:r>
              <a:rPr lang="zh-CN" altLang="zh-HK" sz="2800" b="1" dirty="0"/>
              <a:t>年潘牧师两夫妇被</a:t>
            </a:r>
            <a:r>
              <a:rPr lang="zh-TW" altLang="en-US" sz="2800" b="1" dirty="0"/>
              <a:t>神</a:t>
            </a:r>
            <a:r>
              <a:rPr lang="zh-CN" altLang="zh-HK" sz="2800" b="1" dirty="0"/>
              <a:t>感动回来日本</a:t>
            </a:r>
            <a:endParaRPr lang="zh-TW" altLang="zh-HK" sz="2800" b="1" dirty="0"/>
          </a:p>
          <a:p>
            <a:r>
              <a:rPr lang="en-US" altLang="zh-HK" sz="2800" b="1" dirty="0"/>
              <a:t>2025</a:t>
            </a:r>
            <a:r>
              <a:rPr lang="zh-CN" altLang="zh-HK" sz="2800" b="1" dirty="0"/>
              <a:t>年他们一月到樱木町接</a:t>
            </a:r>
            <a:r>
              <a:rPr lang="zh-TW" altLang="en-US" sz="2800" b="1" dirty="0"/>
              <a:t>手</a:t>
            </a:r>
            <a:r>
              <a:rPr lang="zh-CN" altLang="zh-HK" sz="2800" b="1" dirty="0"/>
              <a:t>福音咖啡</a:t>
            </a:r>
            <a:endParaRPr lang="zh-TW" altLang="zh-HK" sz="2800" b="1" dirty="0"/>
          </a:p>
          <a:p>
            <a:endParaRPr lang="en-US" altLang="zh-CN" sz="2800" b="1" dirty="0"/>
          </a:p>
          <a:p>
            <a:endParaRPr lang="zh-CN" altLang="en-US" sz="2800" b="1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169591A-34D5-A8F7-4651-A68CE9D55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190" y="426721"/>
            <a:ext cx="3400900" cy="60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2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4D896-BF3E-AED2-77E2-04B8FFA54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1DE3D1-A0F8-B509-0AD2-F39AE436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41" y="274321"/>
            <a:ext cx="11272811" cy="958131"/>
          </a:xfrm>
        </p:spPr>
        <p:txBody>
          <a:bodyPr>
            <a:normAutofit fontScale="90000"/>
          </a:bodyPr>
          <a:lstStyle/>
          <a:p>
            <a:r>
              <a:rPr lang="zh-TW" altLang="en-US" sz="4000" dirty="0"/>
              <a:t>主耶稣的眼泪滴在日本人的心里，也滴在这地土上</a:t>
            </a:r>
            <a:endParaRPr lang="zh-HK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CF0088-AF79-52F7-1B9F-F62F9988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76" y="1396196"/>
            <a:ext cx="6356281" cy="5183455"/>
          </a:xfrm>
        </p:spPr>
        <p:txBody>
          <a:bodyPr>
            <a:normAutofit/>
          </a:bodyPr>
          <a:lstStyle/>
          <a:p>
            <a:r>
              <a:rPr lang="zh-TW" altLang="en-US" sz="2800" b="1" dirty="0"/>
              <a:t>祂深爱这地的人，但他们不知道。</a:t>
            </a:r>
            <a:endParaRPr lang="en-US" altLang="zh-TW" sz="2800" b="1" dirty="0"/>
          </a:p>
          <a:p>
            <a:r>
              <a:rPr lang="en-US" altLang="zh-TW" sz="2800" b="1" dirty="0"/>
              <a:t>2023</a:t>
            </a:r>
            <a:r>
              <a:rPr lang="zh-TW" altLang="en-US" sz="2800" b="1" dirty="0"/>
              <a:t>年，神曾对我说</a:t>
            </a:r>
            <a:r>
              <a:rPr lang="en-US" altLang="zh-TW" sz="2800" b="1" dirty="0"/>
              <a:t>:</a:t>
            </a:r>
            <a:r>
              <a:rPr lang="zh-TW" altLang="en-US" sz="2800" b="1" dirty="0"/>
              <a:t>「日本会复兴，一天三千人信主，五千人信主</a:t>
            </a:r>
            <a:r>
              <a:rPr lang="en-US" altLang="zh-TW" sz="2800" b="1" dirty="0"/>
              <a:t>｡</a:t>
            </a:r>
            <a:r>
              <a:rPr lang="zh-TW" altLang="en-US" sz="2800" b="1" dirty="0"/>
              <a:t>」</a:t>
            </a:r>
            <a:endParaRPr lang="en-US" altLang="zh-TW" sz="2800" b="1" dirty="0"/>
          </a:p>
          <a:p>
            <a:r>
              <a:rPr lang="zh-TW" altLang="en-US" sz="2800" b="1" dirty="0"/>
              <a:t>我说：不可能吧！他们的心很硬。</a:t>
            </a:r>
          </a:p>
          <a:p>
            <a:r>
              <a:rPr lang="zh-TW" altLang="en-US" sz="2800" b="1" dirty="0"/>
              <a:t>神说他们的心硬，硬得过当年的犹太人吗？</a:t>
            </a:r>
          </a:p>
          <a:p>
            <a:r>
              <a:rPr lang="zh-TW" altLang="en-US" sz="2800" b="1" dirty="0"/>
              <a:t>只要圣灵浇灌下来，带下大复兴，一切都有可能。我说：是的，哈利路亚！</a:t>
            </a:r>
            <a:endParaRPr lang="zh-HK" altLang="en-US" sz="2800" b="1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62AAC5F-63ED-2A27-2339-B309DD35B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30" y="1653132"/>
            <a:ext cx="4598474" cy="466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4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A5EFB0-D2B3-7DAA-5774-19900C1A6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7" y="284260"/>
            <a:ext cx="10525996" cy="1455087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去年开始祝福马六甲复兴大游行</a:t>
            </a:r>
            <a:b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不可能的事已发生。游行中吹出以色列号角</a:t>
            </a:r>
            <a:endParaRPr lang="zh-HK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210CA6-48CF-6E84-1F44-CEDF95504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4" y="1938130"/>
            <a:ext cx="5713192" cy="4780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b="1" dirty="0">
                <a:solidFill>
                  <a:srgbClr val="7030A0"/>
                </a:solidFill>
              </a:rPr>
              <a:t>2023</a:t>
            </a:r>
            <a:r>
              <a:rPr lang="zh-CN" altLang="en-US" sz="2800" b="1" dirty="0">
                <a:solidFill>
                  <a:srgbClr val="7030A0"/>
                </a:solidFill>
              </a:rPr>
              <a:t>年</a:t>
            </a:r>
            <a:r>
              <a:rPr lang="en-US" altLang="zh-CN" sz="2800" b="1" dirty="0">
                <a:solidFill>
                  <a:srgbClr val="7030A0"/>
                </a:solidFill>
              </a:rPr>
              <a:t>6</a:t>
            </a:r>
            <a:r>
              <a:rPr lang="zh-CN" altLang="en-US" sz="2800" b="1" dirty="0">
                <a:solidFill>
                  <a:srgbClr val="7030A0"/>
                </a:solidFill>
              </a:rPr>
              <a:t>月</a:t>
            </a:r>
            <a:r>
              <a:rPr lang="en-US" altLang="zh-CN" sz="2800" b="1" dirty="0">
                <a:solidFill>
                  <a:srgbClr val="7030A0"/>
                </a:solidFill>
              </a:rPr>
              <a:t>23</a:t>
            </a:r>
            <a:r>
              <a:rPr lang="zh-CN" altLang="en-US" sz="2800" b="1" dirty="0">
                <a:solidFill>
                  <a:srgbClr val="7030A0"/>
                </a:solidFill>
              </a:rPr>
              <a:t>日</a:t>
            </a:r>
            <a:r>
              <a:rPr lang="en-US" altLang="zh-CN" sz="2800" b="1" dirty="0">
                <a:solidFill>
                  <a:srgbClr val="7030A0"/>
                </a:solidFill>
              </a:rPr>
              <a:t>《</a:t>
            </a:r>
            <a:r>
              <a:rPr lang="zh-CN" altLang="en-US" sz="2800" b="1" dirty="0">
                <a:solidFill>
                  <a:srgbClr val="7030A0"/>
                </a:solidFill>
              </a:rPr>
              <a:t>海上丝路启动礼</a:t>
            </a:r>
            <a:r>
              <a:rPr lang="en-US" altLang="zh-CN" sz="2800" b="1" dirty="0">
                <a:solidFill>
                  <a:srgbClr val="7030A0"/>
                </a:solidFill>
              </a:rPr>
              <a:t>》</a:t>
            </a:r>
          </a:p>
          <a:p>
            <a:r>
              <a:rPr lang="en-US" altLang="zh-CN" sz="2400" b="1" dirty="0"/>
              <a:t>2023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8</a:t>
            </a:r>
            <a:r>
              <a:rPr lang="zh-CN" altLang="en-US" sz="2400" b="1" dirty="0"/>
              <a:t>月认识马六甲汤马士副主教</a:t>
            </a:r>
          </a:p>
          <a:p>
            <a:r>
              <a:rPr lang="en-US" altLang="zh-CN" sz="2400" b="1" dirty="0"/>
              <a:t>2024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1</a:t>
            </a:r>
            <a:r>
              <a:rPr lang="zh-CN" altLang="en-US" sz="2400" b="1" dirty="0"/>
              <a:t>月神感动哥顿弟兄发起游行</a:t>
            </a:r>
          </a:p>
          <a:p>
            <a:r>
              <a:rPr lang="en-US" altLang="zh-CN" sz="2400" b="1" dirty="0"/>
              <a:t>2024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3</a:t>
            </a:r>
            <a:r>
              <a:rPr lang="zh-CN" altLang="en-US" sz="2400" b="1" dirty="0"/>
              <a:t>月马六甲国度工商团契成立</a:t>
            </a:r>
          </a:p>
          <a:p>
            <a:r>
              <a:rPr lang="en-US" altLang="zh-CN" sz="2400" b="1" dirty="0"/>
              <a:t>2024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10</a:t>
            </a:r>
            <a:r>
              <a:rPr lang="zh-CN" altLang="en-US" sz="2400" b="1" dirty="0"/>
              <a:t>月</a:t>
            </a:r>
            <a:r>
              <a:rPr lang="en-US" altLang="zh-CN" sz="2400" b="1" dirty="0"/>
              <a:t>19</a:t>
            </a:r>
            <a:r>
              <a:rPr lang="zh-CN" altLang="en-US" sz="2400" b="1" dirty="0"/>
              <a:t>日祝福马六甲游行</a:t>
            </a:r>
            <a:r>
              <a:rPr lang="en-US" altLang="zh-CN" sz="2400" b="1" dirty="0"/>
              <a:t>1.0</a:t>
            </a:r>
          </a:p>
          <a:p>
            <a:r>
              <a:rPr lang="en-US" altLang="zh-CN" sz="2400" b="1" dirty="0"/>
              <a:t>2025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10</a:t>
            </a:r>
            <a:r>
              <a:rPr lang="zh-CN" altLang="en-US" sz="2400" b="1" dirty="0"/>
              <a:t>月</a:t>
            </a:r>
            <a:r>
              <a:rPr lang="en-US" altLang="zh-CN" sz="2400" b="1" dirty="0"/>
              <a:t>11</a:t>
            </a:r>
            <a:r>
              <a:rPr lang="zh-CN" altLang="en-US" sz="2400" b="1" dirty="0"/>
              <a:t>日祝福马六甲游行</a:t>
            </a:r>
            <a:r>
              <a:rPr lang="en-US" altLang="zh-CN" sz="2400" b="1" dirty="0"/>
              <a:t>2.0</a:t>
            </a:r>
          </a:p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马六甲复兴的火要燃点整个东南亚</a:t>
            </a:r>
          </a:p>
          <a:p>
            <a:endParaRPr lang="zh-TW" altLang="en-US" sz="1600" b="1" dirty="0"/>
          </a:p>
        </p:txBody>
      </p:sp>
      <p:pic>
        <p:nvPicPr>
          <p:cNvPr id="9" name="視訊 8">
            <a:hlinkClick r:id="" action="ppaction://media"/>
            <a:extLst>
              <a:ext uri="{FF2B5EF4-FFF2-40B4-BE49-F238E27FC236}">
                <a16:creationId xmlns:a16="http://schemas.microsoft.com/office/drawing/2014/main" id="{3E58FB4F-94D1-26BF-87B7-25646643FD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3722" y="2104897"/>
            <a:ext cx="6268278" cy="369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407772-41CB-AB8C-58F3-86AFEF641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65F7F7-2FCE-8F01-53DE-15C39342B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8FD0825-AB3A-6EB9-BE80-7BF95B7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21" y="501345"/>
            <a:ext cx="8728364" cy="6892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dirty="0"/>
              <a:t>见证我们在横浜福音船前吹号角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E59099-8B4C-0A08-C5F9-591DCDA4C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03" y="2232232"/>
            <a:ext cx="5839640" cy="327705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97780EB-FD3E-1A7E-BE68-B88D5857A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14" y="2232232"/>
            <a:ext cx="5830114" cy="32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60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C3760-4E2F-F7EE-C075-0DFAEE707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C349A1-3E4B-3AF8-78F7-0ADAFB60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41" y="274321"/>
            <a:ext cx="11229079" cy="1325880"/>
          </a:xfrm>
        </p:spPr>
        <p:txBody>
          <a:bodyPr>
            <a:normAutofit/>
          </a:bodyPr>
          <a:lstStyle/>
          <a:p>
            <a:r>
              <a:rPr lang="zh-TW" altLang="en-US" dirty="0"/>
              <a:t>日本需要一个怎样的复兴呢？</a:t>
            </a:r>
            <a:br>
              <a:rPr lang="en-US" altLang="zh-TW" dirty="0"/>
            </a:br>
            <a:r>
              <a:rPr lang="zh-TW" altLang="en-US" dirty="0"/>
              <a:t>我们需要祈求五旬节复兴的人，让圣灵再次浇灌下来</a:t>
            </a:r>
            <a:endParaRPr lang="zh-HK" altLang="en-US" sz="2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AF013C-041B-4578-C8EB-ECA3ACF8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4" y="1500809"/>
            <a:ext cx="6580906" cy="5377070"/>
          </a:xfrm>
        </p:spPr>
        <p:txBody>
          <a:bodyPr>
            <a:normAutofit fontScale="92500" lnSpcReduction="10000"/>
          </a:bodyPr>
          <a:lstStyle/>
          <a:p>
            <a:r>
              <a:rPr lang="zh-TW" altLang="zh-HK" sz="2800" b="1" dirty="0">
                <a:solidFill>
                  <a:srgbClr val="FF0000"/>
                </a:solidFill>
              </a:rPr>
              <a:t>《无法假冒的五旬节复兴》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徒</a:t>
            </a:r>
            <a:r>
              <a:rPr lang="en-US" altLang="zh-TW" sz="2800" b="1" dirty="0"/>
              <a:t>2:1-4&amp;41)</a:t>
            </a:r>
            <a:endParaRPr lang="zh-TW" altLang="zh-HK" sz="2800" b="1" dirty="0"/>
          </a:p>
          <a:p>
            <a:r>
              <a:rPr lang="zh-TW" altLang="en-US" sz="2800" b="1" dirty="0"/>
              <a:t>日本人本身很宗教自律，追求敬虔的生活。所以信徒都很忠心和追求敬虔。但忠心和敬虔能带来复兴吗？</a:t>
            </a:r>
            <a:endParaRPr lang="en-US" altLang="zh-TW" sz="2800" b="1" dirty="0"/>
          </a:p>
          <a:p>
            <a:r>
              <a:rPr lang="zh-TW" altLang="zh-HK" sz="2800" b="1" dirty="0"/>
              <a:t>我们</a:t>
            </a:r>
            <a:r>
              <a:rPr lang="zh-TW" altLang="en-US" sz="2800" b="1" dirty="0"/>
              <a:t>常</a:t>
            </a:r>
            <a:r>
              <a:rPr lang="zh-TW" altLang="zh-HK" sz="2800" b="1" dirty="0"/>
              <a:t>以为忠心就能复兴。</a:t>
            </a:r>
            <a:r>
              <a:rPr lang="zh-TW" altLang="en-US" sz="2800" b="1" dirty="0"/>
              <a:t>是真的吗？</a:t>
            </a:r>
            <a:endParaRPr lang="en-US" altLang="zh-TW" sz="2800" b="1" dirty="0"/>
          </a:p>
          <a:p>
            <a:r>
              <a:rPr lang="zh-TW" altLang="en-US" sz="2800" b="1" dirty="0"/>
              <a:t>其实很多时忠心只会让我们耗尽</a:t>
            </a:r>
            <a:endParaRPr lang="zh-TW" altLang="zh-HK" sz="2800" b="1" dirty="0"/>
          </a:p>
          <a:p>
            <a:r>
              <a:rPr lang="zh-TW" altLang="zh-HK" sz="2800" b="1" dirty="0"/>
              <a:t>我们</a:t>
            </a:r>
            <a:r>
              <a:rPr lang="zh-TW" altLang="en-US" sz="2800" b="1" dirty="0"/>
              <a:t>常假</a:t>
            </a:r>
            <a:r>
              <a:rPr lang="zh-TW" altLang="zh-HK" sz="2800" b="1" dirty="0"/>
              <a:t>装敬虔就能复兴。</a:t>
            </a:r>
            <a:r>
              <a:rPr lang="zh-TW" altLang="en-US" sz="2800" b="1" dirty="0"/>
              <a:t>是真的吗？</a:t>
            </a:r>
            <a:endParaRPr lang="en-US" altLang="zh-TW" sz="2800" b="1" dirty="0"/>
          </a:p>
          <a:p>
            <a:r>
              <a:rPr lang="zh-TW" altLang="en-US" sz="2800" b="1" dirty="0"/>
              <a:t>其实敬虔只会把我们变得更律法</a:t>
            </a:r>
            <a:endParaRPr lang="zh-TW" altLang="zh-HK" sz="2800" b="1" dirty="0"/>
          </a:p>
          <a:p>
            <a:r>
              <a:rPr lang="zh-TW" altLang="en-US" sz="2800" b="1" dirty="0"/>
              <a:t>五旬节的复兴是因为圣灵浇灌，不是因为人的敬虔。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徒</a:t>
            </a:r>
            <a:r>
              <a:rPr lang="en-US" altLang="zh-TW" sz="2800" b="1" dirty="0"/>
              <a:t>3:12)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C131F6E-EC4D-BDF4-22FA-E4CFAFA07C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261" y="2194560"/>
            <a:ext cx="5082858" cy="38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93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B54D3-D5BF-B13D-F036-4ECEF2E31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576E4B-51CC-97A0-4E0C-B088806C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41" y="274321"/>
            <a:ext cx="11229079" cy="1216550"/>
          </a:xfrm>
        </p:spPr>
        <p:txBody>
          <a:bodyPr>
            <a:normAutofit/>
          </a:bodyPr>
          <a:lstStyle/>
          <a:p>
            <a:r>
              <a:rPr lang="zh-TW" altLang="en-US" dirty="0"/>
              <a:t>不是忠心使人复兴，乃是爱神使人复兴。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514639-818F-ED02-A2E5-A6EB1A870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4" y="1600200"/>
            <a:ext cx="7394722" cy="5157216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不是忠心使人复兴，乃是爱神使人复兴。</a:t>
            </a:r>
            <a:endParaRPr lang="en-US" altLang="zh-TW" sz="3200" b="1" dirty="0"/>
          </a:p>
          <a:p>
            <a:r>
              <a:rPr lang="zh-TW" altLang="en-US" sz="3200" b="1" dirty="0"/>
              <a:t>忠心与爱神有什么分别？忠心是个人意志行为，会使人努力事奉到耗尽，爱神是一种爱中互动的关系。</a:t>
            </a:r>
            <a:endParaRPr lang="en-US" altLang="zh-TW" sz="3200" b="1" dirty="0"/>
          </a:p>
          <a:p>
            <a:r>
              <a:rPr lang="zh-TW" altLang="zh-HK" sz="3200" b="1" dirty="0"/>
              <a:t>如何才能爱神到复兴？爱不能被逼，被神的爱感动才会爱神。“因为所赐给我们的圣灵将　神的爱浇灌在我们心里。”</a:t>
            </a:r>
            <a:r>
              <a:rPr lang="en-US" altLang="zh-HK" sz="3200" b="1" dirty="0"/>
              <a:t> ( </a:t>
            </a:r>
            <a:r>
              <a:rPr lang="zh-TW" altLang="zh-HK" sz="3200" b="1" dirty="0"/>
              <a:t>罗马书</a:t>
            </a:r>
            <a:r>
              <a:rPr lang="en-US" altLang="zh-HK" sz="3200" b="1" dirty="0"/>
              <a:t> 5:5 )</a:t>
            </a:r>
            <a:r>
              <a:rPr lang="zh-TW" altLang="en-US" sz="3200" b="1" dirty="0"/>
              <a:t>爱神是圣灵的工作。</a:t>
            </a:r>
          </a:p>
          <a:p>
            <a:endParaRPr lang="en-US" altLang="zh-TW" dirty="0"/>
          </a:p>
        </p:txBody>
      </p:sp>
      <p:pic>
        <p:nvPicPr>
          <p:cNvPr id="6" name="圖片 5" descr="一張含有 文字, 服裝, 海報, 女人 的圖片&#10;&#10;AI 產生的內容可能不正確。">
            <a:extLst>
              <a:ext uri="{FF2B5EF4-FFF2-40B4-BE49-F238E27FC236}">
                <a16:creationId xmlns:a16="http://schemas.microsoft.com/office/drawing/2014/main" id="{45B8E988-8107-B87D-35BE-A95FAD6CBE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2088" y="2803435"/>
            <a:ext cx="4399086" cy="30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C9BA8-A735-C327-3663-9CA753978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5D2DA4-EB51-1F48-5CD8-C41725958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41" y="274320"/>
            <a:ext cx="11229079" cy="898497"/>
          </a:xfrm>
        </p:spPr>
        <p:txBody>
          <a:bodyPr>
            <a:normAutofit/>
          </a:bodyPr>
          <a:lstStyle/>
          <a:p>
            <a:r>
              <a:rPr lang="zh-TW" altLang="en-US" dirty="0"/>
              <a:t>不是敬虔使人复兴，乃是顺服使人复兴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A5EA7A-B9ED-DA6F-59FD-312A1A63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4" y="1366079"/>
            <a:ext cx="7721514" cy="5391336"/>
          </a:xfrm>
        </p:spPr>
        <p:txBody>
          <a:bodyPr>
            <a:normAutofit fontScale="92500"/>
          </a:bodyPr>
          <a:lstStyle/>
          <a:p>
            <a:r>
              <a:rPr lang="zh-TW" altLang="en-US" sz="3600" b="1" dirty="0"/>
              <a:t>敬虔与顺服有什么分别？敬虔是个人意志上能完成的行为，若只守圣经字句要求，会有机会变成律法主义者；顺服是需要对像的，要有圣灵的指示。</a:t>
            </a:r>
          </a:p>
          <a:p>
            <a:r>
              <a:rPr lang="zh-TW" altLang="en-US" sz="3600" b="1" dirty="0"/>
              <a:t>如何才能顺服到复兴？</a:t>
            </a:r>
            <a:endParaRPr lang="en-US" altLang="zh-TW" sz="3600" b="1" dirty="0"/>
          </a:p>
          <a:p>
            <a:r>
              <a:rPr lang="zh-TW" altLang="en-US" sz="3600" b="1" dirty="0">
                <a:solidFill>
                  <a:srgbClr val="FF0000"/>
                </a:solidFill>
              </a:rPr>
              <a:t>需要听圣灵的声音，与活神同行时刻指引。</a:t>
            </a:r>
            <a:r>
              <a:rPr lang="zh-TW" altLang="en-US" sz="3600" b="1" dirty="0"/>
              <a:t>“我们若是靠圣灵得生，就当靠圣灵行事。” </a:t>
            </a:r>
            <a:r>
              <a:rPr lang="en-US" altLang="zh-TW" sz="3600" b="1" dirty="0"/>
              <a:t>( </a:t>
            </a:r>
            <a:r>
              <a:rPr lang="zh-TW" altLang="en-US" sz="3600" b="1" dirty="0"/>
              <a:t>加拉太书 </a:t>
            </a:r>
            <a:r>
              <a:rPr lang="en-US" altLang="zh-TW" sz="3600" b="1" dirty="0"/>
              <a:t>5:25)</a:t>
            </a:r>
            <a:endParaRPr lang="zh-TW" altLang="en-US" sz="3600" b="1" dirty="0"/>
          </a:p>
          <a:p>
            <a:endParaRPr lang="en-US" altLang="zh-TW" dirty="0"/>
          </a:p>
        </p:txBody>
      </p:sp>
      <p:pic>
        <p:nvPicPr>
          <p:cNvPr id="8" name="圖片 7" descr="一張含有 文字, 螢幕擷取畫面, 平面設計, 圖形 的圖片&#10;&#10;AI 產生的內容可能不正確。">
            <a:extLst>
              <a:ext uri="{FF2B5EF4-FFF2-40B4-BE49-F238E27FC236}">
                <a16:creationId xmlns:a16="http://schemas.microsoft.com/office/drawing/2014/main" id="{B35CA555-012D-A93D-9376-06509BEFEB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19"/>
          <a:stretch>
            <a:fillRect/>
          </a:stretch>
        </p:blipFill>
        <p:spPr>
          <a:xfrm>
            <a:off x="7815728" y="2542032"/>
            <a:ext cx="4173697" cy="294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0D99C-EE20-DED7-B7B6-94DAB125A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384156-FE33-CF87-79FD-0B2932156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41" y="274321"/>
            <a:ext cx="11229079" cy="1408175"/>
          </a:xfrm>
        </p:spPr>
        <p:txBody>
          <a:bodyPr>
            <a:normAutofit/>
          </a:bodyPr>
          <a:lstStyle/>
          <a:p>
            <a:r>
              <a:rPr lang="zh-TW" altLang="zh-HK" dirty="0"/>
              <a:t>只有渴慕复兴，才能带下复兴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B17FB8-8E3B-FA40-A9C2-98E082248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3" y="1682496"/>
            <a:ext cx="7653145" cy="5074919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我们不可以知道复兴却不渴慕复兴。</a:t>
            </a:r>
          </a:p>
          <a:p>
            <a:r>
              <a:rPr lang="zh-TW" altLang="en-US" sz="3200" b="1" dirty="0"/>
              <a:t>英国能成为日不落国因为威尔斯大复兴</a:t>
            </a:r>
          </a:p>
          <a:p>
            <a:r>
              <a:rPr lang="zh-TW" altLang="en-US" sz="3200" b="1" dirty="0"/>
              <a:t>美国能成为全球霸主是因为五个年青人，他们在谷仓内发起求复兴的祷告会，使美国出现大复兴和社会觉醒。</a:t>
            </a:r>
          </a:p>
        </p:txBody>
      </p:sp>
      <p:pic>
        <p:nvPicPr>
          <p:cNvPr id="5" name="圖片 4" descr="一張含有 文字, 鳥類, 翅膀, 鸚鵡 的圖片&#10;&#10;AI 產生的內容可能不正確。">
            <a:extLst>
              <a:ext uri="{FF2B5EF4-FFF2-40B4-BE49-F238E27FC236}">
                <a16:creationId xmlns:a16="http://schemas.microsoft.com/office/drawing/2014/main" id="{C5C6635A-8A98-6C53-0389-76CB41D6BE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510" y="2669490"/>
            <a:ext cx="4155007" cy="28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9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1710</Words>
  <Application>Microsoft Office PowerPoint</Application>
  <PresentationFormat>寬螢幕</PresentationFormat>
  <Paragraphs>74</Paragraphs>
  <Slides>14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8" baseType="lpstr">
      <vt:lpstr>標楷體</vt:lpstr>
      <vt:lpstr>Arial</vt:lpstr>
      <vt:lpstr>Neue Haas Grotesk Text Pro</vt:lpstr>
      <vt:lpstr>VanillaVTI</vt:lpstr>
      <vt:lpstr>【这是荣耀的呼召】第二十讲 海上丝路上的复兴已开始</vt:lpstr>
      <vt:lpstr>人寻找对的方案，神要使用对的人</vt:lpstr>
      <vt:lpstr>主耶稣的眼泪滴在日本人的心里，也滴在这地土上</vt:lpstr>
      <vt:lpstr>去年开始祝福马六甲复兴大游行 不可能的事已发生。游行中吹出以色列号角</vt:lpstr>
      <vt:lpstr>见证我们在横浜福音船前吹号角</vt:lpstr>
      <vt:lpstr>日本需要一个怎样的复兴呢？ 我们需要祈求五旬节复兴的人，让圣灵再次浇灌下来</vt:lpstr>
      <vt:lpstr>不是忠心使人复兴，乃是爱神使人复兴。</vt:lpstr>
      <vt:lpstr>不是敬虔使人复兴，乃是顺服使人复兴</vt:lpstr>
      <vt:lpstr>只有渴慕复兴，才能带下复兴</vt:lpstr>
      <vt:lpstr>《威尔斯大复兴的奇迹》来自祷告</vt:lpstr>
      <vt:lpstr>《威尔斯大复兴的奇迹》</vt:lpstr>
      <vt:lpstr>威尔斯大复兴的影响</vt:lpstr>
      <vt:lpstr>威尔斯大复兴影响美国信仰觉醒运动</vt:lpstr>
      <vt:lpstr>海上丝路的城市需要怎样的复兴？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sun kwong wong</dc:creator>
  <cp:lastModifiedBy>KARAR CHAN</cp:lastModifiedBy>
  <cp:revision>16</cp:revision>
  <dcterms:created xsi:type="dcterms:W3CDTF">2025-10-30T10:07:08Z</dcterms:created>
  <dcterms:modified xsi:type="dcterms:W3CDTF">2025-11-06T15:39:19Z</dcterms:modified>
</cp:coreProperties>
</file>